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73" r:id="rId4"/>
    <p:sldId id="258" r:id="rId5"/>
    <p:sldId id="277" r:id="rId6"/>
    <p:sldId id="274" r:id="rId7"/>
    <p:sldId id="275" r:id="rId8"/>
    <p:sldId id="276" r:id="rId9"/>
    <p:sldId id="278" r:id="rId10"/>
    <p:sldId id="279" r:id="rId11"/>
    <p:sldId id="265" r:id="rId12"/>
    <p:sldId id="264" r:id="rId13"/>
    <p:sldId id="266" r:id="rId14"/>
    <p:sldId id="261" r:id="rId15"/>
    <p:sldId id="267" r:id="rId16"/>
    <p:sldId id="272" r:id="rId17"/>
    <p:sldId id="262" r:id="rId18"/>
    <p:sldId id="268" r:id="rId19"/>
    <p:sldId id="263" r:id="rId20"/>
    <p:sldId id="269"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43EE"/>
    <a:srgbClr val="6F0FF0"/>
    <a:srgbClr val="C076EC"/>
    <a:srgbClr val="DCC7FF"/>
    <a:srgbClr val="E69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15"/>
    <p:restoredTop sz="74656"/>
  </p:normalViewPr>
  <p:slideViewPr>
    <p:cSldViewPr snapToGrid="0">
      <p:cViewPr varScale="1">
        <p:scale>
          <a:sx n="83" d="100"/>
          <a:sy n="83" d="100"/>
        </p:scale>
        <p:origin x="1920"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CD53E1-7BFF-7240-91B2-E99CBBF2E85B}" type="datetimeFigureOut">
              <a:rPr lang="en-US" smtClean="0"/>
              <a:t>2/25/25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98696-D931-5D43-9815-51E00CA21D0C}" type="slidenum">
              <a:rPr lang="en-US" smtClean="0"/>
              <a:t>‹#›</a:t>
            </a:fld>
            <a:endParaRPr lang="en-US"/>
          </a:p>
        </p:txBody>
      </p:sp>
    </p:spTree>
    <p:extLst>
      <p:ext uri="{BB962C8B-B14F-4D97-AF65-F5344CB8AC3E}">
        <p14:creationId xmlns:p14="http://schemas.microsoft.com/office/powerpoint/2010/main" val="2187656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I’m going to walk you through UI </a:t>
            </a:r>
            <a:r>
              <a:rPr lang="en-US" dirty="0" err="1"/>
              <a:t>tweening</a:t>
            </a:r>
            <a:r>
              <a:rPr lang="en-US" dirty="0"/>
              <a:t> in Unity. We’ll be focusing on creating smooth UI animations using </a:t>
            </a:r>
            <a:r>
              <a:rPr lang="en-US" dirty="0" err="1"/>
              <a:t>AnimationCurves</a:t>
            </a:r>
            <a:r>
              <a:rPr lang="en-US" dirty="0"/>
              <a:t>, rather than relying on external libraries like </a:t>
            </a:r>
            <a:r>
              <a:rPr lang="en-US" dirty="0" err="1"/>
              <a:t>LeanTween</a:t>
            </a:r>
            <a:r>
              <a:rPr lang="en-US" dirty="0"/>
              <a:t>. By the end of this, you’ll have a solid understanding of how to animate UI elements effectively.</a:t>
            </a:r>
          </a:p>
        </p:txBody>
      </p:sp>
      <p:sp>
        <p:nvSpPr>
          <p:cNvPr id="4" name="Slide Number Placeholder 3"/>
          <p:cNvSpPr>
            <a:spLocks noGrp="1"/>
          </p:cNvSpPr>
          <p:nvPr>
            <p:ph type="sldNum" sz="quarter" idx="5"/>
          </p:nvPr>
        </p:nvSpPr>
        <p:spPr/>
        <p:txBody>
          <a:bodyPr/>
          <a:lstStyle/>
          <a:p>
            <a:fld id="{17298696-D931-5D43-9815-51E00CA21D0C}" type="slidenum">
              <a:rPr lang="en-US" smtClean="0"/>
              <a:t>1</a:t>
            </a:fld>
            <a:endParaRPr lang="en-US"/>
          </a:p>
        </p:txBody>
      </p:sp>
    </p:spTree>
    <p:extLst>
      <p:ext uri="{BB962C8B-B14F-4D97-AF65-F5344CB8AC3E}">
        <p14:creationId xmlns:p14="http://schemas.microsoft.com/office/powerpoint/2010/main" val="2355153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button's </a:t>
            </a:r>
            <a:r>
              <a:rPr lang="en-US" b="1" dirty="0" err="1"/>
              <a:t>RectTransform</a:t>
            </a:r>
            <a:r>
              <a:rPr lang="en-US" dirty="0"/>
              <a:t> to control size and position.</a:t>
            </a:r>
          </a:p>
          <a:p>
            <a:r>
              <a:rPr lang="en-US" dirty="0"/>
              <a:t>Set the </a:t>
            </a:r>
            <a:r>
              <a:rPr lang="en-US" b="1" dirty="0"/>
              <a:t>initial transparency to 0</a:t>
            </a:r>
            <a:r>
              <a:rPr lang="en-US" dirty="0"/>
              <a:t> so it's completely invisible.</a:t>
            </a:r>
          </a:p>
          <a:p>
            <a:r>
              <a:rPr lang="en-US" dirty="0"/>
              <a:t>Scale the button down to </a:t>
            </a:r>
            <a:r>
              <a:rPr lang="en-US" b="1" dirty="0"/>
              <a:t>80%</a:t>
            </a:r>
            <a:r>
              <a:rPr lang="en-US" dirty="0"/>
              <a:t> of its size to make it look more dynamic.</a:t>
            </a:r>
          </a:p>
          <a:p>
            <a:r>
              <a:rPr lang="en-US" dirty="0"/>
              <a:t>Enable a </a:t>
            </a:r>
            <a:r>
              <a:rPr lang="en-US" b="1" dirty="0" err="1"/>
              <a:t>boolean</a:t>
            </a:r>
            <a:r>
              <a:rPr lang="en-US" b="1" dirty="0"/>
              <a:t> flag (</a:t>
            </a:r>
            <a:r>
              <a:rPr lang="en-US" b="1" dirty="0" err="1"/>
              <a:t>isFading</a:t>
            </a:r>
            <a:r>
              <a:rPr lang="en-US" b="1" dirty="0"/>
              <a:t>)</a:t>
            </a:r>
            <a:r>
              <a:rPr lang="en-US" dirty="0"/>
              <a:t> to start the fade animation.</a:t>
            </a:r>
          </a:p>
          <a:p>
            <a:endParaRPr lang="en-US" dirty="0"/>
          </a:p>
          <a:p>
            <a:r>
              <a:rPr lang="en-US" dirty="0"/>
              <a:t>The Update() method </a:t>
            </a:r>
            <a:r>
              <a:rPr lang="en-US" b="1" dirty="0"/>
              <a:t>runs every frame</a:t>
            </a:r>
            <a:r>
              <a:rPr lang="en-US" dirty="0"/>
              <a:t>, making the fade effect </a:t>
            </a:r>
            <a:r>
              <a:rPr lang="en-US" dirty="0" err="1"/>
              <a:t>gradual.fade</a:t>
            </a:r>
            <a:endParaRPr lang="en-US" dirty="0"/>
          </a:p>
          <a:p>
            <a:r>
              <a:rPr lang="en-US" dirty="0"/>
              <a:t>Progress </a:t>
            </a:r>
            <a:r>
              <a:rPr lang="en-US" b="1" dirty="0"/>
              <a:t>increases over time</a:t>
            </a:r>
            <a:r>
              <a:rPr lang="en-US" dirty="0"/>
              <a:t>, controlling the animation speed.</a:t>
            </a:r>
          </a:p>
          <a:p>
            <a:r>
              <a:rPr lang="en-US" dirty="0"/>
              <a:t>Use an </a:t>
            </a:r>
            <a:r>
              <a:rPr lang="en-US" b="1" dirty="0"/>
              <a:t>animation curve</a:t>
            </a:r>
            <a:r>
              <a:rPr lang="en-US" dirty="0"/>
              <a:t> for smooth fading instead of a boring linear effect.</a:t>
            </a:r>
          </a:p>
          <a:p>
            <a:r>
              <a:rPr lang="en-US" dirty="0"/>
              <a:t>Apply the </a:t>
            </a:r>
            <a:r>
              <a:rPr lang="en-US" b="1" dirty="0"/>
              <a:t>alpha value to the button</a:t>
            </a:r>
            <a:r>
              <a:rPr lang="en-US" dirty="0"/>
              <a:t>, making it more visible each frame.</a:t>
            </a:r>
          </a:p>
          <a:p>
            <a:r>
              <a:rPr lang="en-US" dirty="0"/>
              <a:t>Once the fade is complete, </a:t>
            </a:r>
            <a:r>
              <a:rPr lang="en-US" b="1" dirty="0"/>
              <a:t>turn off the fading flag</a:t>
            </a:r>
            <a:r>
              <a:rPr lang="en-US" dirty="0"/>
              <a:t> to stop unnecessary updates.</a:t>
            </a:r>
          </a:p>
          <a:p>
            <a:endParaRPr lang="en-US" dirty="0"/>
          </a:p>
          <a:p>
            <a:r>
              <a:rPr lang="en-US" dirty="0"/>
              <a:t>A </a:t>
            </a:r>
            <a:r>
              <a:rPr lang="en-US" b="1" dirty="0"/>
              <a:t>linear fade</a:t>
            </a:r>
            <a:r>
              <a:rPr lang="en-US" dirty="0"/>
              <a:t> would feel robotic and unnatural.</a:t>
            </a:r>
          </a:p>
          <a:p>
            <a:r>
              <a:rPr lang="en-US" dirty="0"/>
              <a:t>The </a:t>
            </a:r>
            <a:r>
              <a:rPr lang="en-US" b="1" dirty="0"/>
              <a:t>ease-in-out curve</a:t>
            </a:r>
            <a:r>
              <a:rPr lang="en-US" dirty="0"/>
              <a:t> makes it </a:t>
            </a:r>
            <a:r>
              <a:rPr lang="en-US" b="1" dirty="0"/>
              <a:t>start slow, speed up, and then slow down again</a:t>
            </a:r>
            <a:r>
              <a:rPr lang="en-US" dirty="0"/>
              <a:t>, creating a natural effect.</a:t>
            </a:r>
          </a:p>
          <a:p>
            <a:r>
              <a:rPr lang="en-US" dirty="0"/>
              <a:t>This technique is used in </a:t>
            </a:r>
            <a:r>
              <a:rPr lang="en-US" b="1" dirty="0"/>
              <a:t>professional UI animations</a:t>
            </a:r>
            <a:r>
              <a:rPr lang="en-US" dirty="0"/>
              <a:t> for a polished look.</a:t>
            </a:r>
          </a:p>
        </p:txBody>
      </p:sp>
      <p:sp>
        <p:nvSpPr>
          <p:cNvPr id="4" name="Slide Number Placeholder 3"/>
          <p:cNvSpPr>
            <a:spLocks noGrp="1"/>
          </p:cNvSpPr>
          <p:nvPr>
            <p:ph type="sldNum" sz="quarter" idx="5"/>
          </p:nvPr>
        </p:nvSpPr>
        <p:spPr/>
        <p:txBody>
          <a:bodyPr/>
          <a:lstStyle/>
          <a:p>
            <a:fld id="{17298696-D931-5D43-9815-51E00CA21D0C}" type="slidenum">
              <a:rPr lang="en-US" smtClean="0"/>
              <a:t>13</a:t>
            </a:fld>
            <a:endParaRPr lang="en-US"/>
          </a:p>
        </p:txBody>
      </p:sp>
    </p:spTree>
    <p:extLst>
      <p:ext uri="{BB962C8B-B14F-4D97-AF65-F5344CB8AC3E}">
        <p14:creationId xmlns:p14="http://schemas.microsoft.com/office/powerpoint/2010/main" val="470470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scorePanel</a:t>
            </a:r>
            <a:r>
              <a:rPr lang="en-US" dirty="0"/>
              <a:t> is positioned off-screen (0,600), ready for an animated slide-in later.</a:t>
            </a:r>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14</a:t>
            </a:fld>
            <a:endParaRPr lang="en-US"/>
          </a:p>
        </p:txBody>
      </p:sp>
    </p:spTree>
    <p:extLst>
      <p:ext uri="{BB962C8B-B14F-4D97-AF65-F5344CB8AC3E}">
        <p14:creationId xmlns:p14="http://schemas.microsoft.com/office/powerpoint/2010/main" val="429153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store the panel’s </a:t>
            </a:r>
            <a:r>
              <a:rPr lang="en-US" b="1" dirty="0" err="1"/>
              <a:t>RectTransform</a:t>
            </a:r>
            <a:r>
              <a:rPr lang="en-US" dirty="0"/>
              <a:t> so we can move it using an animation.</a:t>
            </a:r>
          </a:p>
          <a:p>
            <a:r>
              <a:rPr lang="en-US" dirty="0"/>
              <a:t>The panel starts </a:t>
            </a:r>
            <a:r>
              <a:rPr lang="en-US" b="1" dirty="0"/>
              <a:t>off-screen</a:t>
            </a:r>
            <a:r>
              <a:rPr lang="en-US" dirty="0"/>
              <a:t> (e.g., </a:t>
            </a:r>
            <a:r>
              <a:rPr lang="en-US" dirty="0" err="1"/>
              <a:t>scorePanelRect.anchoredPosition</a:t>
            </a:r>
            <a:r>
              <a:rPr lang="en-US" dirty="0"/>
              <a:t> = new Vector2(0, 600);).</a:t>
            </a:r>
          </a:p>
          <a:p>
            <a:r>
              <a:rPr lang="en-US" dirty="0"/>
              <a:t>When triggered, it moves </a:t>
            </a:r>
            <a:r>
              <a:rPr lang="en-US" b="1" dirty="0"/>
              <a:t>down to its final position smoothly</a:t>
            </a:r>
            <a:r>
              <a:rPr lang="en-US" dirty="0"/>
              <a:t>.</a:t>
            </a:r>
          </a:p>
        </p:txBody>
      </p:sp>
      <p:sp>
        <p:nvSpPr>
          <p:cNvPr id="4" name="Slide Number Placeholder 3"/>
          <p:cNvSpPr>
            <a:spLocks noGrp="1"/>
          </p:cNvSpPr>
          <p:nvPr>
            <p:ph type="sldNum" sz="quarter" idx="5"/>
          </p:nvPr>
        </p:nvSpPr>
        <p:spPr/>
        <p:txBody>
          <a:bodyPr/>
          <a:lstStyle/>
          <a:p>
            <a:fld id="{17298696-D931-5D43-9815-51E00CA21D0C}" type="slidenum">
              <a:rPr lang="en-US" smtClean="0"/>
              <a:t>15</a:t>
            </a:fld>
            <a:endParaRPr lang="en-US"/>
          </a:p>
        </p:txBody>
      </p:sp>
    </p:spTree>
    <p:extLst>
      <p:ext uri="{BB962C8B-B14F-4D97-AF65-F5344CB8AC3E}">
        <p14:creationId xmlns:p14="http://schemas.microsoft.com/office/powerpoint/2010/main" val="1002906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Why not just use Lerp()?</a:t>
            </a:r>
            <a:r>
              <a:rPr lang="en-US" dirty="0"/>
              <a:t>Lerp() moves from </a:t>
            </a:r>
            <a:r>
              <a:rPr lang="en-US" b="1" dirty="0"/>
              <a:t>A to B in a straight, linear way</a:t>
            </a:r>
            <a:r>
              <a:rPr lang="en-US" dirty="0"/>
              <a:t> (boring and robotic).</a:t>
            </a:r>
          </a:p>
          <a:p>
            <a:pPr>
              <a:buFont typeface="Arial" panose="020B0604020202020204" pitchFamily="34" charset="0"/>
              <a:buChar char="•"/>
            </a:pPr>
            <a:r>
              <a:rPr lang="en-US" b="1" dirty="0" err="1"/>
              <a:t>LerpUnclamped</a:t>
            </a:r>
            <a:r>
              <a:rPr lang="en-US" b="1" dirty="0"/>
              <a:t> + Animation Curve</a:t>
            </a:r>
            <a:r>
              <a:rPr lang="en-US" dirty="0"/>
              <a:t> lets us create a </a:t>
            </a:r>
            <a:r>
              <a:rPr lang="en-US" b="1" dirty="0"/>
              <a:t>non-linear motion path</a:t>
            </a:r>
            <a:r>
              <a:rPr lang="en-US" dirty="0"/>
              <a:t>.</a:t>
            </a:r>
          </a:p>
          <a:p>
            <a:pPr>
              <a:buFont typeface="Arial" panose="020B0604020202020204" pitchFamily="34" charset="0"/>
              <a:buChar char="•"/>
            </a:pPr>
            <a:r>
              <a:rPr lang="en-US" dirty="0"/>
              <a:t>The UI element can </a:t>
            </a:r>
            <a:r>
              <a:rPr lang="en-US" b="1" dirty="0"/>
              <a:t>overshoot slightly and bounce into place</a:t>
            </a:r>
            <a:r>
              <a:rPr lang="en-US" dirty="0"/>
              <a:t>, which </a:t>
            </a:r>
            <a:r>
              <a:rPr lang="en-US" b="1" dirty="0"/>
              <a:t>feels more dynamic</a:t>
            </a:r>
            <a:r>
              <a:rPr lang="en-US" dirty="0"/>
              <a:t>.</a:t>
            </a:r>
          </a:p>
          <a:p>
            <a:pPr>
              <a:buFont typeface="Arial" panose="020B0604020202020204" pitchFamily="34" charset="0"/>
              <a:buChar char="•"/>
            </a:pPr>
            <a:endParaRPr lang="en-US" dirty="0"/>
          </a:p>
          <a:p>
            <a:pPr>
              <a:buFont typeface="Arial" panose="020B0604020202020204" pitchFamily="34" charset="0"/>
              <a:buChar char="•"/>
            </a:pPr>
            <a:r>
              <a:rPr lang="en-US" dirty="0"/>
              <a:t>CUSTOM ease</a:t>
            </a:r>
          </a:p>
          <a:p>
            <a:pPr>
              <a:buFont typeface="Arial" panose="020B0604020202020204" pitchFamily="34" charset="0"/>
              <a:buChar char="•"/>
            </a:pPr>
            <a:r>
              <a:rPr lang="en-US" b="1" dirty="0"/>
              <a:t>Keyframes Breakdown</a:t>
            </a:r>
            <a:r>
              <a:rPr lang="en-US" dirty="0"/>
              <a:t>:(0f, 0f, 0f, 3f): Starts still (0f, 0f), then </a:t>
            </a:r>
            <a:r>
              <a:rPr lang="en-US" b="1" dirty="0"/>
              <a:t>accelerates quickly</a:t>
            </a:r>
            <a:r>
              <a:rPr lang="en-US" dirty="0"/>
              <a:t> (tangent = 3).</a:t>
            </a:r>
          </a:p>
          <a:p>
            <a:pPr>
              <a:buFont typeface="Arial" panose="020B0604020202020204" pitchFamily="34" charset="0"/>
              <a:buChar char="•"/>
            </a:pPr>
            <a:r>
              <a:rPr lang="en-US" dirty="0"/>
              <a:t>(0.6f, 1.2f, 3f, -3f): </a:t>
            </a:r>
            <a:r>
              <a:rPr lang="en-US" b="1" dirty="0"/>
              <a:t>Overshoots past the final position</a:t>
            </a:r>
            <a:r>
              <a:rPr lang="en-US" dirty="0"/>
              <a:t>, adding a bounce effect.</a:t>
            </a:r>
          </a:p>
          <a:p>
            <a:pPr>
              <a:buFont typeface="Arial" panose="020B0604020202020204" pitchFamily="34" charset="0"/>
              <a:buChar char="•"/>
            </a:pPr>
            <a:r>
              <a:rPr lang="en-US" dirty="0"/>
              <a:t>(1f, 1f, -3f, 0f): Eases back into place smoothly.</a:t>
            </a:r>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Without a custom curve, the UI panel would </a:t>
            </a:r>
            <a:r>
              <a:rPr lang="en-US" b="1" dirty="0"/>
              <a:t>slide mechanically</a:t>
            </a:r>
            <a:r>
              <a:rPr lang="en-US" dirty="0"/>
              <a:t> into </a:t>
            </a:r>
            <a:r>
              <a:rPr lang="en-US" dirty="0" err="1"/>
              <a:t>place.The</a:t>
            </a:r>
            <a:r>
              <a:rPr lang="en-US" dirty="0"/>
              <a:t> bounce effect makes it feel more </a:t>
            </a:r>
            <a:r>
              <a:rPr lang="en-US" b="1" dirty="0"/>
              <a:t>fluid and natural</a:t>
            </a:r>
            <a:r>
              <a:rPr lang="en-US" dirty="0"/>
              <a:t>, similar to modern mobile app UI </a:t>
            </a:r>
            <a:r>
              <a:rPr lang="en-US" dirty="0" err="1"/>
              <a:t>transitions.</a:t>
            </a:r>
            <a:r>
              <a:rPr lang="en-US" b="1" dirty="0" err="1"/>
              <a:t>Real</a:t>
            </a:r>
            <a:r>
              <a:rPr lang="en-US" b="1" dirty="0"/>
              <a:t>-world </a:t>
            </a:r>
            <a:r>
              <a:rPr lang="en-US" b="1" dirty="0" err="1"/>
              <a:t>example</a:t>
            </a:r>
            <a:r>
              <a:rPr lang="en-US" dirty="0" err="1"/>
              <a:t>:Sliding</a:t>
            </a:r>
            <a:r>
              <a:rPr lang="en-US" dirty="0"/>
              <a:t> menus in </a:t>
            </a:r>
            <a:r>
              <a:rPr lang="en-US" b="1" dirty="0"/>
              <a:t>iOS and Android apps</a:t>
            </a:r>
            <a:r>
              <a:rPr lang="en-US" dirty="0"/>
              <a:t> often overshoot slightly before settling.</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16</a:t>
            </a:fld>
            <a:endParaRPr lang="en-US"/>
          </a:p>
        </p:txBody>
      </p:sp>
    </p:spTree>
    <p:extLst>
      <p:ext uri="{BB962C8B-B14F-4D97-AF65-F5344CB8AC3E}">
        <p14:creationId xmlns:p14="http://schemas.microsoft.com/office/powerpoint/2010/main" val="1359709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Makes an object </a:t>
            </a:r>
            <a:r>
              <a:rPr lang="en-US" b="1" dirty="0"/>
              <a:t>grow and shrink</a:t>
            </a:r>
            <a:r>
              <a:rPr lang="en-US" dirty="0"/>
              <a:t> to </a:t>
            </a:r>
            <a:r>
              <a:rPr lang="en-US" b="1" dirty="0"/>
              <a:t>draw user attention</a:t>
            </a:r>
            <a:r>
              <a:rPr lang="en-US" dirty="0"/>
              <a:t>.</a:t>
            </a:r>
          </a:p>
          <a:p>
            <a:r>
              <a:rPr lang="en-US" dirty="0"/>
              <a:t>Often used for </a:t>
            </a:r>
            <a:r>
              <a:rPr lang="en-US" b="1" dirty="0"/>
              <a:t>score pop-ups, notifications, or important UI elements</a:t>
            </a:r>
            <a:r>
              <a:rPr lang="en-US" dirty="0"/>
              <a:t>.</a:t>
            </a:r>
          </a:p>
          <a:p>
            <a:r>
              <a:rPr lang="en-US" dirty="0"/>
              <a:t>Starts </a:t>
            </a:r>
            <a:r>
              <a:rPr lang="en-US" b="1" dirty="0"/>
              <a:t>slow</a:t>
            </a:r>
            <a:r>
              <a:rPr lang="en-US" dirty="0"/>
              <a:t>, speeds up, and then </a:t>
            </a:r>
            <a:r>
              <a:rPr lang="en-US" b="1" dirty="0"/>
              <a:t>slows down</a:t>
            </a:r>
            <a:r>
              <a:rPr lang="en-US" dirty="0"/>
              <a:t> before repeating.</a:t>
            </a:r>
          </a:p>
          <a:p>
            <a:endParaRPr lang="en-US" dirty="0"/>
          </a:p>
          <a:p>
            <a:r>
              <a:rPr lang="en-US" b="1" dirty="0"/>
              <a:t>What the Curve Represents</a:t>
            </a:r>
          </a:p>
          <a:p>
            <a:pPr>
              <a:buFont typeface="Arial" panose="020B0604020202020204" pitchFamily="34" charset="0"/>
              <a:buChar char="•"/>
            </a:pPr>
            <a:r>
              <a:rPr lang="en-US" dirty="0"/>
              <a:t>The </a:t>
            </a:r>
            <a:r>
              <a:rPr lang="en-US" b="1" dirty="0"/>
              <a:t>X-axis (horizontal)</a:t>
            </a:r>
            <a:r>
              <a:rPr lang="en-US" dirty="0"/>
              <a:t> represents </a:t>
            </a:r>
            <a:r>
              <a:rPr lang="en-US" b="1" dirty="0"/>
              <a:t>time</a:t>
            </a:r>
            <a:r>
              <a:rPr lang="en-US" dirty="0"/>
              <a:t> (0.0 to 1.0, or start to finish of the animation).</a:t>
            </a:r>
          </a:p>
          <a:p>
            <a:pPr>
              <a:buFont typeface="Arial" panose="020B0604020202020204" pitchFamily="34" charset="0"/>
              <a:buChar char="•"/>
            </a:pPr>
            <a:r>
              <a:rPr lang="en-US" dirty="0"/>
              <a:t>The </a:t>
            </a:r>
            <a:r>
              <a:rPr lang="en-US" b="1" dirty="0"/>
              <a:t>Y-axis (vertical)</a:t>
            </a:r>
            <a:r>
              <a:rPr lang="en-US" dirty="0"/>
              <a:t> represents the </a:t>
            </a:r>
            <a:r>
              <a:rPr lang="en-US" b="1" dirty="0"/>
              <a:t>progress</a:t>
            </a:r>
            <a:r>
              <a:rPr lang="en-US" dirty="0"/>
              <a:t> of the animation (0 = starting point, 1 = final position).</a:t>
            </a:r>
          </a:p>
          <a:p>
            <a:pPr>
              <a:buFont typeface="Arial" panose="020B0604020202020204" pitchFamily="34" charset="0"/>
              <a:buChar char="•"/>
            </a:pPr>
            <a:r>
              <a:rPr lang="en-US" dirty="0"/>
              <a:t>The shape of the curve </a:t>
            </a:r>
            <a:r>
              <a:rPr lang="en-US" b="1" dirty="0"/>
              <a:t>determines the speed</a:t>
            </a:r>
            <a:r>
              <a:rPr lang="en-US" dirty="0"/>
              <a:t> and </a:t>
            </a:r>
            <a:r>
              <a:rPr lang="en-US" b="1" dirty="0"/>
              <a:t>motion style</a:t>
            </a:r>
            <a:r>
              <a:rPr lang="en-US" dirty="0"/>
              <a:t> of the animation.</a:t>
            </a:r>
          </a:p>
          <a:p>
            <a:r>
              <a:rPr lang="en-US" b="1" dirty="0"/>
              <a:t>2. </a:t>
            </a:r>
          </a:p>
          <a:p>
            <a:r>
              <a:rPr lang="en-US" b="1" dirty="0"/>
              <a:t>Key Characteristics of This S-Curve</a:t>
            </a:r>
          </a:p>
          <a:p>
            <a:pPr>
              <a:buFont typeface="+mj-lt"/>
              <a:buAutoNum type="arabicPeriod"/>
            </a:pPr>
            <a:r>
              <a:rPr lang="en-US" b="1" dirty="0"/>
              <a:t>Ease-In (Slow Start)</a:t>
            </a:r>
            <a:endParaRPr lang="en-US" dirty="0"/>
          </a:p>
          <a:p>
            <a:pPr marL="742950" lvl="1" indent="-285750">
              <a:buFont typeface="+mj-lt"/>
              <a:buAutoNum type="arabicPeriod"/>
            </a:pPr>
            <a:r>
              <a:rPr lang="en-US" dirty="0"/>
              <a:t>The curve starts </a:t>
            </a:r>
            <a:r>
              <a:rPr lang="en-US" b="1" dirty="0"/>
              <a:t>flat</a:t>
            </a:r>
            <a:r>
              <a:rPr lang="en-US" dirty="0"/>
              <a:t> near (0,0), meaning the motion </a:t>
            </a:r>
            <a:r>
              <a:rPr lang="en-US" b="1" dirty="0"/>
              <a:t>begins very slowly</a:t>
            </a:r>
            <a:r>
              <a:rPr lang="en-US" dirty="0"/>
              <a:t>.</a:t>
            </a:r>
          </a:p>
          <a:p>
            <a:pPr marL="742950" lvl="1" indent="-285750">
              <a:buFont typeface="+mj-lt"/>
              <a:buAutoNum type="arabicPeriod"/>
            </a:pPr>
            <a:r>
              <a:rPr lang="en-US" dirty="0"/>
              <a:t>Dips below x axis to replicate movement anticipation</a:t>
            </a:r>
          </a:p>
          <a:p>
            <a:pPr marL="1200150" lvl="2" indent="-285750">
              <a:buFont typeface="+mj-lt"/>
              <a:buAutoNum type="arabicPeriod"/>
            </a:pPr>
            <a:r>
              <a:rPr lang="en-US" dirty="0"/>
              <a:t>Before jumping, a character </a:t>
            </a:r>
            <a:r>
              <a:rPr lang="en-US" b="1" dirty="0"/>
              <a:t>crouches down slightly</a:t>
            </a:r>
            <a:r>
              <a:rPr lang="en-US" dirty="0"/>
              <a:t> before pushing off the ground.</a:t>
            </a:r>
          </a:p>
          <a:p>
            <a:pPr marL="742950" lvl="1" indent="-285750">
              <a:buFont typeface="+mj-lt"/>
              <a:buAutoNum type="arabicPeriod"/>
            </a:pPr>
            <a:r>
              <a:rPr lang="en-US" dirty="0"/>
              <a:t>This creates a </a:t>
            </a:r>
            <a:r>
              <a:rPr lang="en-US" b="1" dirty="0"/>
              <a:t>natural acceleration</a:t>
            </a:r>
            <a:r>
              <a:rPr lang="en-US" dirty="0"/>
              <a:t> effect, making the movement feel organic rather than robotic.</a:t>
            </a:r>
          </a:p>
          <a:p>
            <a:pPr marL="742950" lvl="1" indent="-285750">
              <a:buFont typeface="+mj-lt"/>
              <a:buAutoNum type="arabicPeriod"/>
            </a:pPr>
            <a:r>
              <a:rPr lang="en-US" b="1" dirty="0"/>
              <a:t>Example in UI:</a:t>
            </a:r>
            <a:r>
              <a:rPr lang="en-US" dirty="0"/>
              <a:t> A panel sliding onto the screen doesn’t instantly move; instead, it begins gently.</a:t>
            </a:r>
          </a:p>
          <a:p>
            <a:pPr>
              <a:buFont typeface="+mj-lt"/>
              <a:buAutoNum type="arabicPeriod"/>
            </a:pPr>
            <a:r>
              <a:rPr lang="en-US" b="1" dirty="0"/>
              <a:t>Steep Middle Section (Fast Movement)</a:t>
            </a:r>
            <a:endParaRPr lang="en-US" dirty="0"/>
          </a:p>
          <a:p>
            <a:pPr marL="742950" lvl="1" indent="-285750">
              <a:buFont typeface="+mj-lt"/>
              <a:buAutoNum type="arabicPeriod"/>
            </a:pPr>
            <a:r>
              <a:rPr lang="en-US" dirty="0"/>
              <a:t>The steepest part of the curve means the object </a:t>
            </a:r>
            <a:r>
              <a:rPr lang="en-US" b="1" dirty="0"/>
              <a:t>accelerates quickly</a:t>
            </a:r>
            <a:r>
              <a:rPr lang="en-US" dirty="0"/>
              <a:t>.</a:t>
            </a:r>
          </a:p>
          <a:p>
            <a:pPr marL="742950" lvl="1" indent="-285750">
              <a:buFont typeface="+mj-lt"/>
              <a:buAutoNum type="arabicPeriod"/>
            </a:pPr>
            <a:r>
              <a:rPr lang="en-US" dirty="0"/>
              <a:t>This is where most of the movement happens in a short amount of time.</a:t>
            </a:r>
          </a:p>
          <a:p>
            <a:pPr marL="742950" lvl="1" indent="-285750">
              <a:buFont typeface="+mj-lt"/>
              <a:buAutoNum type="arabicPeriod"/>
            </a:pPr>
            <a:r>
              <a:rPr lang="en-US" dirty="0"/>
              <a:t>This </a:t>
            </a:r>
            <a:r>
              <a:rPr lang="en-US" b="1" dirty="0"/>
              <a:t>fast transition</a:t>
            </a:r>
            <a:r>
              <a:rPr lang="en-US" dirty="0"/>
              <a:t> prevents animations from feeling sluggish or unresponsive.</a:t>
            </a:r>
          </a:p>
          <a:p>
            <a:pPr>
              <a:buFont typeface="+mj-lt"/>
              <a:buAutoNum type="arabicPeriod"/>
            </a:pPr>
            <a:r>
              <a:rPr lang="en-US" b="1" dirty="0"/>
              <a:t>Overshoot Effect</a:t>
            </a:r>
            <a:endParaRPr lang="en-US" dirty="0"/>
          </a:p>
          <a:p>
            <a:pPr marL="742950" lvl="1" indent="-285750">
              <a:buFont typeface="+mj-lt"/>
              <a:buAutoNum type="arabicPeriod"/>
            </a:pPr>
            <a:r>
              <a:rPr lang="en-US" dirty="0"/>
              <a:t>The curve </a:t>
            </a:r>
            <a:r>
              <a:rPr lang="en-US" b="1" dirty="0"/>
              <a:t>goes above 1.0</a:t>
            </a:r>
            <a:r>
              <a:rPr lang="en-US" dirty="0"/>
              <a:t> before settling back down.</a:t>
            </a:r>
          </a:p>
          <a:p>
            <a:pPr marL="742950" lvl="1" indent="-285750">
              <a:buFont typeface="+mj-lt"/>
              <a:buAutoNum type="arabicPeriod"/>
            </a:pPr>
            <a:r>
              <a:rPr lang="en-US" dirty="0"/>
              <a:t>This means the object moves </a:t>
            </a:r>
            <a:r>
              <a:rPr lang="en-US" b="1" dirty="0"/>
              <a:t>slightly past its target</a:t>
            </a:r>
            <a:r>
              <a:rPr lang="en-US" dirty="0"/>
              <a:t>, then corrects itself.</a:t>
            </a:r>
          </a:p>
          <a:p>
            <a:pPr marL="742950" lvl="1" indent="-285750">
              <a:buFont typeface="+mj-lt"/>
              <a:buAutoNum type="arabicPeriod"/>
            </a:pPr>
            <a:r>
              <a:rPr lang="en-US" dirty="0"/>
              <a:t>This adds a </a:t>
            </a:r>
            <a:r>
              <a:rPr lang="en-US" b="1" dirty="0"/>
              <a:t>bounce-back effect</a:t>
            </a:r>
            <a:r>
              <a:rPr lang="en-US" dirty="0"/>
              <a:t> or a sense of elasticity.</a:t>
            </a:r>
          </a:p>
          <a:p>
            <a:pPr marL="742950" lvl="1" indent="-285750">
              <a:buFont typeface="+mj-lt"/>
              <a:buAutoNum type="arabicPeriod"/>
            </a:pPr>
            <a:r>
              <a:rPr lang="en-US" b="1" dirty="0"/>
              <a:t>Example:</a:t>
            </a:r>
            <a:r>
              <a:rPr lang="en-US" dirty="0"/>
              <a:t> A button press that shrinks too much before snapping back to its original size.</a:t>
            </a:r>
          </a:p>
          <a:p>
            <a:pPr>
              <a:buFont typeface="+mj-lt"/>
              <a:buAutoNum type="arabicPeriod"/>
            </a:pPr>
            <a:r>
              <a:rPr lang="en-US" b="1" dirty="0"/>
              <a:t>Ease-Out (Smooth Stop)</a:t>
            </a:r>
            <a:endParaRPr lang="en-US" dirty="0"/>
          </a:p>
          <a:p>
            <a:pPr marL="742950" lvl="1" indent="-285750">
              <a:buFont typeface="+mj-lt"/>
              <a:buAutoNum type="arabicPeriod"/>
            </a:pPr>
            <a:r>
              <a:rPr lang="en-US" dirty="0"/>
              <a:t>The curve </a:t>
            </a:r>
            <a:r>
              <a:rPr lang="en-US" b="1" dirty="0"/>
              <a:t>flattens out</a:t>
            </a:r>
            <a:r>
              <a:rPr lang="en-US" dirty="0"/>
              <a:t> towards the end.</a:t>
            </a:r>
          </a:p>
          <a:p>
            <a:pPr marL="742950" lvl="1" indent="-285750">
              <a:buFont typeface="+mj-lt"/>
              <a:buAutoNum type="arabicPeriod"/>
            </a:pPr>
            <a:r>
              <a:rPr lang="en-US" dirty="0"/>
              <a:t>The motion </a:t>
            </a:r>
            <a:r>
              <a:rPr lang="en-US" b="1" dirty="0"/>
              <a:t>slows down before stopping</a:t>
            </a:r>
            <a:r>
              <a:rPr lang="en-US" dirty="0"/>
              <a:t> rather than stopping abruptly.</a:t>
            </a:r>
          </a:p>
          <a:p>
            <a:pPr marL="742950" lvl="1" indent="-285750">
              <a:buFont typeface="+mj-lt"/>
              <a:buAutoNum type="arabicPeriod"/>
            </a:pPr>
            <a:r>
              <a:rPr lang="en-US" dirty="0"/>
              <a:t>This makes the animation feel </a:t>
            </a:r>
            <a:r>
              <a:rPr lang="en-US" b="1" dirty="0"/>
              <a:t>natural and polished</a:t>
            </a:r>
            <a:r>
              <a:rPr lang="en-US" dirty="0"/>
              <a:t> rather than mechanical.</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17</a:t>
            </a:fld>
            <a:endParaRPr lang="en-US"/>
          </a:p>
        </p:txBody>
      </p:sp>
    </p:spTree>
    <p:extLst>
      <p:ext uri="{BB962C8B-B14F-4D97-AF65-F5344CB8AC3E}">
        <p14:creationId xmlns:p14="http://schemas.microsoft.com/office/powerpoint/2010/main" val="3116166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18</a:t>
            </a:fld>
            <a:endParaRPr lang="en-US"/>
          </a:p>
        </p:txBody>
      </p:sp>
    </p:spTree>
    <p:extLst>
      <p:ext uri="{BB962C8B-B14F-4D97-AF65-F5344CB8AC3E}">
        <p14:creationId xmlns:p14="http://schemas.microsoft.com/office/powerpoint/2010/main" val="238409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b="1" dirty="0"/>
          </a:p>
          <a:p>
            <a:pPr>
              <a:buFont typeface="Arial" panose="020B0604020202020204" pitchFamily="34" charset="0"/>
              <a:buChar char="•"/>
            </a:pPr>
            <a:r>
              <a:rPr lang="en-US" b="1" dirty="0"/>
              <a:t>First shrink:</a:t>
            </a:r>
          </a:p>
          <a:p>
            <a:pPr lvl="1">
              <a:buFont typeface="Arial" panose="020B0604020202020204" pitchFamily="34" charset="0"/>
              <a:buChar char="•"/>
            </a:pPr>
            <a:r>
              <a:rPr lang="en-US" dirty="0"/>
              <a:t>Scales the object to 0.9f of its original size in 0.2s (</a:t>
            </a:r>
            <a:r>
              <a:rPr lang="en-US" dirty="0" err="1"/>
              <a:t>LeanTween.scale</a:t>
            </a:r>
            <a:r>
              <a:rPr lang="en-US" dirty="0"/>
              <a:t>()).</a:t>
            </a:r>
          </a:p>
          <a:p>
            <a:pPr>
              <a:buFont typeface="Arial" panose="020B0604020202020204" pitchFamily="34" charset="0"/>
              <a:buChar char="•"/>
            </a:pPr>
            <a:r>
              <a:rPr lang="en-US" dirty="0"/>
              <a:t>Uses </a:t>
            </a:r>
            <a:r>
              <a:rPr lang="en-US" dirty="0" err="1"/>
              <a:t>easeInOutQuad</a:t>
            </a:r>
            <a:r>
              <a:rPr lang="en-US" dirty="0"/>
              <a:t> to create </a:t>
            </a:r>
            <a:r>
              <a:rPr lang="en-US" b="1" dirty="0"/>
              <a:t>a natural acceleration/deceleration</a:t>
            </a:r>
            <a:r>
              <a:rPr lang="en-US" dirty="0"/>
              <a:t>.</a:t>
            </a:r>
          </a:p>
          <a:p>
            <a:pPr>
              <a:buFont typeface="Arial" panose="020B0604020202020204" pitchFamily="34" charset="0"/>
              <a:buChar char="•"/>
            </a:pPr>
            <a:r>
              <a:rPr lang="en-US" dirty="0"/>
              <a:t>After the shrink, it </a:t>
            </a:r>
            <a:r>
              <a:rPr lang="en-US" b="1" dirty="0"/>
              <a:t>scales back to normal (1.0f)</a:t>
            </a:r>
            <a:r>
              <a:rPr lang="en-US" dirty="0"/>
              <a:t>.</a:t>
            </a:r>
          </a:p>
          <a:p>
            <a:pPr>
              <a:buFont typeface="Arial" panose="020B0604020202020204" pitchFamily="34" charset="0"/>
              <a:buChar char="•"/>
            </a:pPr>
            <a:r>
              <a:rPr lang="en-US" dirty="0"/>
              <a:t>The </a:t>
            </a:r>
            <a:r>
              <a:rPr lang="en-US" dirty="0" err="1"/>
              <a:t>setOnComplete</a:t>
            </a:r>
            <a:r>
              <a:rPr lang="en-US" dirty="0"/>
              <a:t>() ensures that the </a:t>
            </a:r>
            <a:r>
              <a:rPr lang="en-US" b="1" dirty="0"/>
              <a:t>second animation only starts after the first finishes</a:t>
            </a:r>
            <a:r>
              <a:rPr lang="en-US" dirty="0"/>
              <a:t>.</a:t>
            </a:r>
          </a:p>
          <a:p>
            <a:pPr>
              <a:buFont typeface="Arial" panose="020B0604020202020204" pitchFamily="34" charset="0"/>
              <a:buChar char="•"/>
            </a:pPr>
            <a:endParaRPr lang="en-US" dirty="0"/>
          </a:p>
          <a:p>
            <a:pPr>
              <a:buFont typeface="Arial" panose="020B0604020202020204" pitchFamily="34" charset="0"/>
              <a:buChar char="•"/>
            </a:pPr>
            <a:r>
              <a:rPr lang="en-US" dirty="0"/>
              <a:t>Why Use </a:t>
            </a:r>
            <a:r>
              <a:rPr lang="en-US" dirty="0" err="1"/>
              <a:t>LeanTween</a:t>
            </a:r>
            <a:endParaRPr lang="en-US" dirty="0"/>
          </a:p>
          <a:p>
            <a:pPr>
              <a:buFont typeface="Arial" panose="020B0604020202020204" pitchFamily="34" charset="0"/>
              <a:buChar char="•"/>
            </a:pPr>
            <a:r>
              <a:rPr lang="en-US" b="1" dirty="0"/>
              <a:t>Optimized for UI animations</a:t>
            </a:r>
            <a:r>
              <a:rPr lang="en-US" dirty="0"/>
              <a:t>.</a:t>
            </a:r>
          </a:p>
          <a:p>
            <a:pPr>
              <a:buFont typeface="Arial" panose="020B0604020202020204" pitchFamily="34" charset="0"/>
              <a:buChar char="•"/>
            </a:pPr>
            <a:r>
              <a:rPr lang="en-US" dirty="0"/>
              <a:t>Handles </a:t>
            </a:r>
            <a:r>
              <a:rPr lang="en-US" b="1" dirty="0"/>
              <a:t>tweens smoothly</a:t>
            </a:r>
            <a:r>
              <a:rPr lang="en-US" dirty="0"/>
              <a:t> without needing Update().</a:t>
            </a:r>
          </a:p>
          <a:p>
            <a:pPr>
              <a:buFont typeface="Arial" panose="020B0604020202020204" pitchFamily="34" charset="0"/>
              <a:buChar char="•"/>
            </a:pPr>
            <a:r>
              <a:rPr lang="en-US" b="1" dirty="0"/>
              <a:t>Better than Coroutines</a:t>
            </a:r>
            <a:r>
              <a:rPr lang="en-US" dirty="0"/>
              <a:t> for UI-based transitions.</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19</a:t>
            </a:fld>
            <a:endParaRPr lang="en-US"/>
          </a:p>
        </p:txBody>
      </p:sp>
    </p:spTree>
    <p:extLst>
      <p:ext uri="{BB962C8B-B14F-4D97-AF65-F5344CB8AC3E}">
        <p14:creationId xmlns:p14="http://schemas.microsoft.com/office/powerpoint/2010/main" val="1860598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Why UI </a:t>
            </a:r>
            <a:r>
              <a:rPr lang="en-US" b="1" dirty="0" err="1"/>
              <a:t>Tweening</a:t>
            </a:r>
            <a:r>
              <a:rPr lang="en-US" b="1" dirty="0"/>
              <a:t> Matters</a:t>
            </a:r>
          </a:p>
          <a:p>
            <a:pPr lvl="1">
              <a:buFont typeface="Arial" panose="020B0604020202020204" pitchFamily="34" charset="0"/>
              <a:buChar char="•"/>
            </a:pPr>
            <a:r>
              <a:rPr lang="en-US" dirty="0"/>
              <a:t>UI </a:t>
            </a:r>
            <a:r>
              <a:rPr lang="en-US" b="1" dirty="0"/>
              <a:t>should feel alive and responsive</a:t>
            </a:r>
            <a:r>
              <a:rPr lang="en-US" dirty="0"/>
              <a:t>.</a:t>
            </a:r>
          </a:p>
          <a:p>
            <a:pPr lvl="1">
              <a:buFont typeface="Arial" panose="020B0604020202020204" pitchFamily="34" charset="0"/>
              <a:buChar char="•"/>
            </a:pPr>
            <a:r>
              <a:rPr lang="en-US" dirty="0"/>
              <a:t>Simple </a:t>
            </a:r>
            <a:r>
              <a:rPr lang="en-US" b="1" dirty="0"/>
              <a:t>scale, fade, and slide</a:t>
            </a:r>
            <a:r>
              <a:rPr lang="en-US" dirty="0"/>
              <a:t> effects add </a:t>
            </a:r>
            <a:r>
              <a:rPr lang="en-US" b="1" dirty="0"/>
              <a:t>polish</a:t>
            </a:r>
            <a:r>
              <a:rPr lang="en-US" dirty="0"/>
              <a:t> to the user experience.</a:t>
            </a:r>
          </a:p>
          <a:p>
            <a:pPr lvl="1">
              <a:buFont typeface="Arial" panose="020B0604020202020204" pitchFamily="34" charset="0"/>
              <a:buChar char="•"/>
            </a:pPr>
            <a:r>
              <a:rPr lang="en-US" dirty="0"/>
              <a:t>Used in </a:t>
            </a:r>
            <a:r>
              <a:rPr lang="en-US" b="1" dirty="0"/>
              <a:t>all modern apps &amp; games</a:t>
            </a:r>
            <a:r>
              <a:rPr lang="en-US" dirty="0"/>
              <a:t> to make interactions feel smooth.</a:t>
            </a:r>
          </a:p>
          <a:p>
            <a:r>
              <a:rPr lang="en-US" b="1" dirty="0"/>
              <a:t>2. Choosing the Right Animation for the Right Context</a:t>
            </a:r>
          </a:p>
          <a:p>
            <a:pPr lvl="1">
              <a:buFont typeface="Arial" panose="020B0604020202020204" pitchFamily="34" charset="0"/>
              <a:buChar char="•"/>
            </a:pPr>
            <a:r>
              <a:rPr lang="en-US" b="1" dirty="0"/>
              <a:t>Fade-in</a:t>
            </a:r>
            <a:r>
              <a:rPr lang="en-US" dirty="0"/>
              <a:t> → Great for introducing UI elements smoothly.</a:t>
            </a:r>
          </a:p>
          <a:p>
            <a:pPr lvl="1">
              <a:buFont typeface="Arial" panose="020B0604020202020204" pitchFamily="34" charset="0"/>
              <a:buChar char="•"/>
            </a:pPr>
            <a:r>
              <a:rPr lang="en-US" b="1" dirty="0"/>
              <a:t>Slide-in</a:t>
            </a:r>
            <a:r>
              <a:rPr lang="en-US" dirty="0"/>
              <a:t> → Works best for menus, notifications, or panels.</a:t>
            </a:r>
          </a:p>
          <a:p>
            <a:pPr lvl="1">
              <a:buFont typeface="Arial" panose="020B0604020202020204" pitchFamily="34" charset="0"/>
              <a:buChar char="•"/>
            </a:pPr>
            <a:r>
              <a:rPr lang="en-US" b="1" dirty="0"/>
              <a:t>Pulsing</a:t>
            </a:r>
            <a:r>
              <a:rPr lang="en-US" dirty="0"/>
              <a:t> → Helps </a:t>
            </a:r>
            <a:r>
              <a:rPr lang="en-US" b="1" dirty="0"/>
              <a:t>highlight important UI elements</a:t>
            </a:r>
            <a:r>
              <a:rPr lang="en-US" dirty="0"/>
              <a:t>.</a:t>
            </a:r>
          </a:p>
          <a:p>
            <a:pPr lvl="1">
              <a:buFont typeface="Arial" panose="020B0604020202020204" pitchFamily="34" charset="0"/>
              <a:buChar char="•"/>
            </a:pPr>
            <a:r>
              <a:rPr lang="en-US" b="1" dirty="0"/>
              <a:t>Shrink on click</a:t>
            </a:r>
            <a:r>
              <a:rPr lang="en-US" dirty="0"/>
              <a:t> → Makes buttons feel </a:t>
            </a:r>
            <a:r>
              <a:rPr lang="en-US" b="1" dirty="0"/>
              <a:t>more tactile</a:t>
            </a:r>
            <a:r>
              <a:rPr lang="en-US" dirty="0"/>
              <a:t>.</a:t>
            </a:r>
          </a:p>
          <a:p>
            <a:r>
              <a:rPr lang="en-US" b="1" dirty="0"/>
              <a:t>3. Why We Use </a:t>
            </a:r>
            <a:r>
              <a:rPr lang="en-US" b="1" dirty="0" err="1"/>
              <a:t>LeanTween</a:t>
            </a:r>
            <a:endParaRPr lang="en-US" b="1" dirty="0"/>
          </a:p>
          <a:p>
            <a:pPr lvl="1">
              <a:buFont typeface="Arial" panose="020B0604020202020204" pitchFamily="34" charset="0"/>
              <a:buChar char="•"/>
            </a:pPr>
            <a:r>
              <a:rPr lang="en-US" b="1" dirty="0"/>
              <a:t>Performance optimized</a:t>
            </a:r>
            <a:r>
              <a:rPr lang="en-US" dirty="0"/>
              <a:t> for UI animations.</a:t>
            </a:r>
          </a:p>
          <a:p>
            <a:pPr lvl="1">
              <a:buFont typeface="Arial" panose="020B0604020202020204" pitchFamily="34" charset="0"/>
              <a:buChar char="•"/>
            </a:pPr>
            <a:r>
              <a:rPr lang="en-US" dirty="0"/>
              <a:t>No need for </a:t>
            </a:r>
            <a:r>
              <a:rPr lang="en-US" b="1" dirty="0"/>
              <a:t>custom Update() logic</a:t>
            </a:r>
            <a:r>
              <a:rPr lang="en-US" dirty="0"/>
              <a:t>.</a:t>
            </a:r>
          </a:p>
          <a:p>
            <a:pPr lvl="1">
              <a:buFont typeface="Arial" panose="020B0604020202020204" pitchFamily="34" charset="0"/>
              <a:buChar char="•"/>
            </a:pPr>
            <a:r>
              <a:rPr lang="en-US" b="1" dirty="0"/>
              <a:t>More control</a:t>
            </a:r>
            <a:r>
              <a:rPr lang="en-US" dirty="0"/>
              <a:t> over easing, delays, and sequences.</a:t>
            </a:r>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21</a:t>
            </a:fld>
            <a:endParaRPr lang="en-US"/>
          </a:p>
        </p:txBody>
      </p:sp>
    </p:spTree>
    <p:extLst>
      <p:ext uri="{BB962C8B-B14F-4D97-AF65-F5344CB8AC3E}">
        <p14:creationId xmlns:p14="http://schemas.microsoft.com/office/powerpoint/2010/main" val="188028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UI </a:t>
            </a:r>
            <a:r>
              <a:rPr lang="en-US" b="1" dirty="0" err="1"/>
              <a:t>Tweening</a:t>
            </a:r>
            <a:r>
              <a:rPr lang="en-US" b="1" dirty="0"/>
              <a:t>?</a:t>
            </a:r>
            <a:endParaRPr lang="en-US" dirty="0"/>
          </a:p>
          <a:p>
            <a:pPr>
              <a:buFont typeface="Arial" panose="020B0604020202020204" pitchFamily="34" charset="0"/>
              <a:buChar char="•"/>
            </a:pPr>
            <a:r>
              <a:rPr lang="en-US" dirty="0"/>
              <a:t>It refers to smooth, animated transitions between UI states.</a:t>
            </a:r>
          </a:p>
          <a:p>
            <a:pPr>
              <a:buFont typeface="Arial" panose="020B0604020202020204" pitchFamily="34" charset="0"/>
              <a:buChar char="•"/>
            </a:pPr>
            <a:r>
              <a:rPr lang="en-US" dirty="0"/>
              <a:t>Instead of instantly changing UI elements (color, position, size, transparency), we animate them over time.</a:t>
            </a:r>
          </a:p>
          <a:p>
            <a:pPr>
              <a:buFont typeface="Arial" panose="020B0604020202020204" pitchFamily="34" charset="0"/>
              <a:buChar char="•"/>
            </a:pPr>
            <a:r>
              <a:rPr lang="en-US" dirty="0"/>
              <a:t>This makes the UI feel more dynamic and polished, since they are usually the more static aspects of the game</a:t>
            </a:r>
          </a:p>
          <a:p>
            <a:r>
              <a:rPr lang="en-US" b="1" dirty="0"/>
              <a:t>Why use </a:t>
            </a:r>
            <a:r>
              <a:rPr lang="en-US" b="1" dirty="0" err="1"/>
              <a:t>tweening</a:t>
            </a:r>
            <a:r>
              <a:rPr lang="en-US" b="1" dirty="0"/>
              <a:t>?</a:t>
            </a:r>
            <a:endParaRPr lang="en-US" dirty="0"/>
          </a:p>
          <a:p>
            <a:pPr>
              <a:buFont typeface="Arial" panose="020B0604020202020204" pitchFamily="34" charset="0"/>
              <a:buChar char="•"/>
            </a:pPr>
            <a:r>
              <a:rPr lang="en-US" dirty="0"/>
              <a:t>It enhances user experience and game feel.</a:t>
            </a:r>
          </a:p>
          <a:p>
            <a:pPr>
              <a:buFont typeface="Arial" panose="020B0604020202020204" pitchFamily="34" charset="0"/>
              <a:buChar char="•"/>
            </a:pPr>
            <a:r>
              <a:rPr lang="en-US" dirty="0"/>
              <a:t>Makes UI interactions more engaging and visually appealing.</a:t>
            </a:r>
          </a:p>
          <a:p>
            <a:pPr>
              <a:buFont typeface="Arial" panose="020B0604020202020204" pitchFamily="34" charset="0"/>
              <a:buChar char="•"/>
            </a:pPr>
            <a:r>
              <a:rPr lang="en-US" dirty="0"/>
              <a:t>Here are some </a:t>
            </a:r>
            <a:r>
              <a:rPr lang="en-US" dirty="0" err="1"/>
              <a:t>exmaples</a:t>
            </a:r>
            <a:r>
              <a:rPr lang="en-US" dirty="0"/>
              <a:t> of cool uses of UI tween that adds to the Game feel. In candy crush, the UI has a cool, bounce/puppet like animation that add to the playful, childlike lightheartedness, the game tries to </a:t>
            </a:r>
            <a:r>
              <a:rPr lang="en-US" dirty="0" err="1"/>
              <a:t>envoke</a:t>
            </a:r>
            <a:r>
              <a:rPr lang="en-US" dirty="0"/>
              <a:t> in its players </a:t>
            </a:r>
          </a:p>
        </p:txBody>
      </p:sp>
      <p:sp>
        <p:nvSpPr>
          <p:cNvPr id="4" name="Slide Number Placeholder 3"/>
          <p:cNvSpPr>
            <a:spLocks noGrp="1"/>
          </p:cNvSpPr>
          <p:nvPr>
            <p:ph type="sldNum" sz="quarter" idx="5"/>
          </p:nvPr>
        </p:nvSpPr>
        <p:spPr/>
        <p:txBody>
          <a:bodyPr/>
          <a:lstStyle/>
          <a:p>
            <a:fld id="{17298696-D931-5D43-9815-51E00CA21D0C}" type="slidenum">
              <a:rPr lang="en-US" smtClean="0"/>
              <a:t>2</a:t>
            </a:fld>
            <a:endParaRPr lang="en-US"/>
          </a:p>
        </p:txBody>
      </p:sp>
    </p:spTree>
    <p:extLst>
      <p:ext uri="{BB962C8B-B14F-4D97-AF65-F5344CB8AC3E}">
        <p14:creationId xmlns:p14="http://schemas.microsoft.com/office/powerpoint/2010/main" val="2902792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err="1"/>
              <a:t>Tweening</a:t>
            </a:r>
            <a:r>
              <a:rPr lang="en-US" dirty="0"/>
              <a:t> can be used </a:t>
            </a:r>
            <a:r>
              <a:rPr lang="en-US" dirty="0" err="1"/>
              <a:t>for:</a:t>
            </a:r>
            <a:r>
              <a:rPr lang="en-US" b="1" dirty="0" err="1"/>
              <a:t>Fading</a:t>
            </a:r>
            <a:r>
              <a:rPr lang="en-US" b="1" dirty="0"/>
              <a:t> elements</a:t>
            </a:r>
            <a:r>
              <a:rPr lang="en-US" dirty="0"/>
              <a:t> (making buttons appear/disappear smoothly).</a:t>
            </a:r>
          </a:p>
          <a:p>
            <a:pPr>
              <a:buFont typeface="Arial" panose="020B0604020202020204" pitchFamily="34" charset="0"/>
              <a:buChar char="•"/>
            </a:pPr>
            <a:r>
              <a:rPr lang="en-US" b="1" dirty="0"/>
              <a:t>Sliding UI components</a:t>
            </a:r>
            <a:r>
              <a:rPr lang="en-US" dirty="0"/>
              <a:t> (e.g., menus or notifications).</a:t>
            </a:r>
          </a:p>
          <a:p>
            <a:pPr>
              <a:buFont typeface="Arial" panose="020B0604020202020204" pitchFamily="34" charset="0"/>
              <a:buChar char="•"/>
            </a:pPr>
            <a:r>
              <a:rPr lang="en-US" b="1" dirty="0"/>
              <a:t>Scaling effects</a:t>
            </a:r>
            <a:r>
              <a:rPr lang="en-US" dirty="0"/>
              <a:t> (making a button pulse when clicked).</a:t>
            </a:r>
          </a:p>
          <a:p>
            <a:pPr>
              <a:buFont typeface="Arial" panose="020B0604020202020204" pitchFamily="34" charset="0"/>
              <a:buChar char="•"/>
            </a:pPr>
            <a:r>
              <a:rPr lang="en-US" b="1" dirty="0"/>
              <a:t>Complex motion</a:t>
            </a:r>
            <a:r>
              <a:rPr lang="en-US" dirty="0"/>
              <a:t> (custom animations with keyframes).</a:t>
            </a:r>
          </a:p>
          <a:p>
            <a:r>
              <a:rPr lang="en-US" dirty="0"/>
              <a:t>This tutorial will focus on these core types of </a:t>
            </a:r>
            <a:r>
              <a:rPr lang="en-US" dirty="0" err="1"/>
              <a:t>tweening</a:t>
            </a:r>
            <a:r>
              <a:rPr lang="en-US" dirty="0"/>
              <a:t>.</a:t>
            </a:r>
          </a:p>
        </p:txBody>
      </p:sp>
      <p:sp>
        <p:nvSpPr>
          <p:cNvPr id="4" name="Slide Number Placeholder 3"/>
          <p:cNvSpPr>
            <a:spLocks noGrp="1"/>
          </p:cNvSpPr>
          <p:nvPr>
            <p:ph type="sldNum" sz="quarter" idx="5"/>
          </p:nvPr>
        </p:nvSpPr>
        <p:spPr/>
        <p:txBody>
          <a:bodyPr/>
          <a:lstStyle/>
          <a:p>
            <a:fld id="{17298696-D931-5D43-9815-51E00CA21D0C}" type="slidenum">
              <a:rPr lang="en-US" smtClean="0"/>
              <a:t>3</a:t>
            </a:fld>
            <a:endParaRPr lang="en-US"/>
          </a:p>
        </p:txBody>
      </p:sp>
    </p:spTree>
    <p:extLst>
      <p:ext uri="{BB962C8B-B14F-4D97-AF65-F5344CB8AC3E}">
        <p14:creationId xmlns:p14="http://schemas.microsoft.com/office/powerpoint/2010/main" val="264359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What is easing?</a:t>
            </a:r>
            <a:r>
              <a:rPr lang="en-US" dirty="0"/>
              <a:t> Easing controls the speed of an animation over time.</a:t>
            </a:r>
          </a:p>
          <a:p>
            <a:pPr>
              <a:buFont typeface="Arial" panose="020B0604020202020204" pitchFamily="34" charset="0"/>
              <a:buChar char="•"/>
            </a:pPr>
            <a:r>
              <a:rPr lang="en-US" b="1" dirty="0"/>
              <a:t>Why does it matter?</a:t>
            </a:r>
            <a:r>
              <a:rPr lang="en-US" dirty="0"/>
              <a:t> It makes animations feel natural, mimicking physics (e.g., acceleration and deceleration).</a:t>
            </a:r>
          </a:p>
          <a:p>
            <a:pPr>
              <a:buFont typeface="Arial" panose="020B0604020202020204" pitchFamily="34" charset="0"/>
              <a:buChar char="•"/>
            </a:pPr>
            <a:r>
              <a:rPr lang="en-US" dirty="0"/>
              <a:t>Instead of moving at a constant speed, easing lets us </a:t>
            </a:r>
            <a:r>
              <a:rPr lang="en-US" b="1" dirty="0"/>
              <a:t>ramp up and slow down</a:t>
            </a:r>
            <a:r>
              <a:rPr lang="en-US" dirty="0"/>
              <a:t> for a smooth effect.</a:t>
            </a:r>
          </a:p>
          <a:p>
            <a:pPr>
              <a:buFont typeface="Arial" panose="020B0604020202020204" pitchFamily="34" charset="0"/>
              <a:buChar char="•"/>
            </a:pPr>
            <a:r>
              <a:rPr lang="en-US" dirty="0"/>
              <a:t>Unity’s </a:t>
            </a:r>
            <a:r>
              <a:rPr lang="en-US" dirty="0" err="1"/>
              <a:t>AnimationCurve</a:t>
            </a:r>
            <a:r>
              <a:rPr lang="en-US" dirty="0"/>
              <a:t> lets us define these custom transitions.</a:t>
            </a:r>
          </a:p>
          <a:p>
            <a:r>
              <a:rPr lang="en-US" b="1" dirty="0"/>
              <a:t>Code Snippet Example Explanation:</a:t>
            </a:r>
            <a:endParaRPr lang="en-US" dirty="0"/>
          </a:p>
          <a:p>
            <a:pPr>
              <a:buFont typeface="Arial" panose="020B0604020202020204" pitchFamily="34" charset="0"/>
              <a:buChar char="•"/>
            </a:pPr>
            <a:r>
              <a:rPr lang="en-US" dirty="0"/>
              <a:t>We use </a:t>
            </a:r>
            <a:r>
              <a:rPr lang="en-US" dirty="0" err="1"/>
              <a:t>AnimationCurve.EaseInOut</a:t>
            </a:r>
            <a:r>
              <a:rPr lang="en-US" dirty="0"/>
              <a:t>(0f, 0f, 1f, 1f); to create a natural start/stop motion.</a:t>
            </a:r>
          </a:p>
          <a:p>
            <a:pPr>
              <a:buFont typeface="Arial" panose="020B0604020202020204" pitchFamily="34" charset="0"/>
              <a:buChar char="•"/>
            </a:pPr>
            <a:r>
              <a:rPr lang="en-US" dirty="0"/>
              <a:t>This is used in the fade-in effect for the start button.</a:t>
            </a:r>
          </a:p>
          <a:p>
            <a:endParaRPr lang="en-US" dirty="0"/>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4</a:t>
            </a:fld>
            <a:endParaRPr lang="en-US"/>
          </a:p>
        </p:txBody>
      </p:sp>
    </p:spTree>
    <p:extLst>
      <p:ext uri="{BB962C8B-B14F-4D97-AF65-F5344CB8AC3E}">
        <p14:creationId xmlns:p14="http://schemas.microsoft.com/office/powerpoint/2010/main" val="2153162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demonstrates why easing can be so important in changing the feeling of the game. By having dynamic UI, the game becomes more engaging and can provide valuable player feedback.</a:t>
            </a:r>
          </a:p>
        </p:txBody>
      </p:sp>
      <p:sp>
        <p:nvSpPr>
          <p:cNvPr id="4" name="Slide Number Placeholder 3"/>
          <p:cNvSpPr>
            <a:spLocks noGrp="1"/>
          </p:cNvSpPr>
          <p:nvPr>
            <p:ph type="sldNum" sz="quarter" idx="5"/>
          </p:nvPr>
        </p:nvSpPr>
        <p:spPr/>
        <p:txBody>
          <a:bodyPr/>
          <a:lstStyle/>
          <a:p>
            <a:fld id="{17298696-D931-5D43-9815-51E00CA21D0C}" type="slidenum">
              <a:rPr lang="en-US" smtClean="0"/>
              <a:t>5</a:t>
            </a:fld>
            <a:endParaRPr lang="en-US"/>
          </a:p>
        </p:txBody>
      </p:sp>
    </p:spTree>
    <p:extLst>
      <p:ext uri="{BB962C8B-B14F-4D97-AF65-F5344CB8AC3E}">
        <p14:creationId xmlns:p14="http://schemas.microsoft.com/office/powerpoint/2010/main" val="3684212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Code Breakdown:</a:t>
            </a:r>
            <a:endParaRPr lang="en-US" dirty="0"/>
          </a:p>
          <a:p>
            <a:pPr marL="742950" lvl="1" indent="-285750">
              <a:buFont typeface="Arial" panose="020B0604020202020204" pitchFamily="34" charset="0"/>
              <a:buChar char="•"/>
            </a:pPr>
            <a:r>
              <a:rPr lang="en-US" dirty="0"/>
              <a:t>The first keyframe starts the motion slow.</a:t>
            </a:r>
          </a:p>
          <a:p>
            <a:pPr marL="742950" lvl="1" indent="-285750">
              <a:buFont typeface="Arial" panose="020B0604020202020204" pitchFamily="34" charset="0"/>
              <a:buChar char="•"/>
            </a:pPr>
            <a:r>
              <a:rPr lang="en-US" dirty="0"/>
              <a:t>The second keyframe increases speed and overshoots.</a:t>
            </a:r>
          </a:p>
          <a:p>
            <a:pPr marL="742950" lvl="1" indent="-285750">
              <a:buFont typeface="Arial" panose="020B0604020202020204" pitchFamily="34" charset="0"/>
              <a:buChar char="•"/>
            </a:pPr>
            <a:r>
              <a:rPr lang="en-US" dirty="0"/>
              <a:t>The final keyframe settles into position.</a:t>
            </a:r>
          </a:p>
          <a:p>
            <a:endParaRPr lang="en-US" dirty="0"/>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6</a:t>
            </a:fld>
            <a:endParaRPr lang="en-US"/>
          </a:p>
        </p:txBody>
      </p:sp>
    </p:spTree>
    <p:extLst>
      <p:ext uri="{BB962C8B-B14F-4D97-AF65-F5344CB8AC3E}">
        <p14:creationId xmlns:p14="http://schemas.microsoft.com/office/powerpoint/2010/main" val="82745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Public Animation Curves</a:t>
            </a:r>
          </a:p>
          <a:p>
            <a:pPr>
              <a:buFont typeface="Arial" panose="020B0604020202020204" pitchFamily="34" charset="0"/>
              <a:buChar char="•"/>
            </a:pPr>
            <a:r>
              <a:rPr lang="en-US" dirty="0"/>
              <a:t>Instead of hardcoding easing into the script, we can expose it in Unity’s Inspector.</a:t>
            </a:r>
          </a:p>
          <a:p>
            <a:pPr>
              <a:buFont typeface="Arial" panose="020B0604020202020204" pitchFamily="34" charset="0"/>
              <a:buChar char="•"/>
            </a:pPr>
            <a:r>
              <a:rPr lang="en-US" b="1" dirty="0"/>
              <a:t>Why is this useful?</a:t>
            </a:r>
            <a:r>
              <a:rPr lang="en-US" dirty="0"/>
              <a:t> Designers can tweak the animation without modifying code.</a:t>
            </a:r>
          </a:p>
          <a:p>
            <a:pPr>
              <a:buFont typeface="Arial" panose="020B0604020202020204" pitchFamily="34" charset="0"/>
              <a:buChar char="•"/>
            </a:pPr>
            <a:r>
              <a:rPr lang="en-US" b="1" dirty="0"/>
              <a:t>Code Example:</a:t>
            </a:r>
            <a:endParaRPr lang="en-US" dirty="0"/>
          </a:p>
          <a:p>
            <a:pPr marL="742950" lvl="1" indent="-285750">
              <a:buFont typeface="Arial" panose="020B0604020202020204" pitchFamily="34" charset="0"/>
              <a:buChar char="•"/>
            </a:pPr>
            <a:r>
              <a:rPr lang="en-US" dirty="0" err="1"/>
              <a:t>pulseEase.Evaluate</a:t>
            </a:r>
            <a:r>
              <a:rPr lang="en-US" dirty="0"/>
              <a:t>(</a:t>
            </a:r>
            <a:r>
              <a:rPr lang="en-US" dirty="0" err="1"/>
              <a:t>pulseProgress</a:t>
            </a:r>
            <a:r>
              <a:rPr lang="en-US" dirty="0"/>
              <a:t>); reads the curve value at different times.</a:t>
            </a:r>
          </a:p>
          <a:p>
            <a:pPr marL="742950" lvl="1" indent="-285750">
              <a:buFont typeface="Arial" panose="020B0604020202020204" pitchFamily="34" charset="0"/>
              <a:buChar char="•"/>
            </a:pPr>
            <a:r>
              <a:rPr lang="en-US" dirty="0"/>
              <a:t>This lets us create a pulsing button effect.</a:t>
            </a:r>
          </a:p>
          <a:p>
            <a:r>
              <a:rPr lang="en-US" dirty="0"/>
              <a:t>The pulsing effect allows for responsive player feedback and </a:t>
            </a:r>
          </a:p>
        </p:txBody>
      </p:sp>
      <p:sp>
        <p:nvSpPr>
          <p:cNvPr id="4" name="Slide Number Placeholder 3"/>
          <p:cNvSpPr>
            <a:spLocks noGrp="1"/>
          </p:cNvSpPr>
          <p:nvPr>
            <p:ph type="sldNum" sz="quarter" idx="5"/>
          </p:nvPr>
        </p:nvSpPr>
        <p:spPr/>
        <p:txBody>
          <a:bodyPr/>
          <a:lstStyle/>
          <a:p>
            <a:fld id="{17298696-D931-5D43-9815-51E00CA21D0C}" type="slidenum">
              <a:rPr lang="en-US" smtClean="0"/>
              <a:t>7</a:t>
            </a:fld>
            <a:endParaRPr lang="en-US"/>
          </a:p>
        </p:txBody>
      </p:sp>
    </p:spTree>
    <p:extLst>
      <p:ext uri="{BB962C8B-B14F-4D97-AF65-F5344CB8AC3E}">
        <p14:creationId xmlns:p14="http://schemas.microsoft.com/office/powerpoint/2010/main" val="161332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Steps to create the project:</a:t>
            </a:r>
          </a:p>
          <a:p>
            <a:pPr lvl="1">
              <a:buFont typeface="Arial" panose="020B0604020202020204" pitchFamily="34" charset="0"/>
              <a:buChar char="•"/>
            </a:pPr>
            <a:r>
              <a:rPr lang="en-US" dirty="0"/>
              <a:t>Open Unity, create a </a:t>
            </a:r>
            <a:r>
              <a:rPr lang="en-US" b="1" dirty="0"/>
              <a:t>new 2D project</a:t>
            </a:r>
            <a:r>
              <a:rPr lang="en-US" dirty="0"/>
              <a:t> and name it </a:t>
            </a:r>
            <a:r>
              <a:rPr lang="en-US" b="1" dirty="0"/>
              <a:t>UI Tween Demo</a:t>
            </a:r>
            <a:r>
              <a:rPr lang="en-US" dirty="0"/>
              <a:t>.</a:t>
            </a:r>
          </a:p>
          <a:p>
            <a:pPr>
              <a:buFont typeface="Arial" panose="020B0604020202020204" pitchFamily="34" charset="0"/>
              <a:buChar char="•"/>
            </a:pPr>
            <a:r>
              <a:rPr lang="en-US" dirty="0"/>
              <a:t>Add a </a:t>
            </a:r>
            <a:r>
              <a:rPr lang="en-US" b="1" dirty="0"/>
              <a:t>Canvas</a:t>
            </a:r>
            <a:r>
              <a:rPr lang="en-US" dirty="0"/>
              <a:t>: Right-click </a:t>
            </a:r>
            <a:r>
              <a:rPr lang="en-US" b="1" dirty="0"/>
              <a:t>Hierarchy → UI → Canvas</a:t>
            </a:r>
            <a:r>
              <a:rPr lang="en-US" dirty="0"/>
              <a:t>.</a:t>
            </a:r>
          </a:p>
          <a:p>
            <a:pPr>
              <a:buFont typeface="Arial" panose="020B0604020202020204" pitchFamily="34" charset="0"/>
              <a:buChar char="•"/>
            </a:pPr>
            <a:r>
              <a:rPr lang="en-US" dirty="0"/>
              <a:t>Set Canvas properties:</a:t>
            </a:r>
          </a:p>
          <a:p>
            <a:pPr marL="742950" lvl="1" indent="-285750">
              <a:buFont typeface="Arial" panose="020B0604020202020204" pitchFamily="34" charset="0"/>
              <a:buChar char="•"/>
            </a:pPr>
            <a:r>
              <a:rPr lang="en-US" dirty="0"/>
              <a:t>Render Mode: </a:t>
            </a:r>
            <a:r>
              <a:rPr lang="en-US" b="1" dirty="0"/>
              <a:t>Screen Space - Overlay</a:t>
            </a:r>
            <a:endParaRPr lang="en-US" dirty="0"/>
          </a:p>
          <a:p>
            <a:pPr marL="742950" lvl="1" indent="-285750">
              <a:buFont typeface="Arial" panose="020B0604020202020204" pitchFamily="34" charset="0"/>
              <a:buChar char="•"/>
            </a:pPr>
            <a:r>
              <a:rPr lang="en-US" dirty="0"/>
              <a:t>Canvas Scaler: </a:t>
            </a:r>
            <a:r>
              <a:rPr lang="en-US" b="1" dirty="0"/>
              <a:t>Scale With Screen Size</a:t>
            </a:r>
            <a:endParaRPr lang="en-US" dirty="0"/>
          </a:p>
          <a:p>
            <a:pPr marL="742950" lvl="1" indent="-285750">
              <a:buFont typeface="Arial" panose="020B0604020202020204" pitchFamily="34" charset="0"/>
              <a:buChar char="•"/>
            </a:pPr>
            <a:r>
              <a:rPr lang="en-US" dirty="0"/>
              <a:t>Reference Resolution: </a:t>
            </a:r>
            <a:r>
              <a:rPr lang="en-US" b="1" dirty="0"/>
              <a:t>1280 x 720</a:t>
            </a:r>
            <a:endParaRPr lang="en-US" dirty="0"/>
          </a:p>
          <a:p>
            <a:pPr>
              <a:buFont typeface="Arial" panose="020B0604020202020204" pitchFamily="34" charset="0"/>
              <a:buChar char="•"/>
            </a:pPr>
            <a:r>
              <a:rPr lang="en-US" dirty="0"/>
              <a:t>Change the background color if desired.</a:t>
            </a:r>
          </a:p>
          <a:p>
            <a:endParaRPr lang="en-US" dirty="0"/>
          </a:p>
        </p:txBody>
      </p:sp>
      <p:sp>
        <p:nvSpPr>
          <p:cNvPr id="4" name="Slide Number Placeholder 3"/>
          <p:cNvSpPr>
            <a:spLocks noGrp="1"/>
          </p:cNvSpPr>
          <p:nvPr>
            <p:ph type="sldNum" sz="quarter" idx="5"/>
          </p:nvPr>
        </p:nvSpPr>
        <p:spPr/>
        <p:txBody>
          <a:bodyPr/>
          <a:lstStyle/>
          <a:p>
            <a:fld id="{17298696-D931-5D43-9815-51E00CA21D0C}" type="slidenum">
              <a:rPr lang="en-US" smtClean="0"/>
              <a:t>11</a:t>
            </a:fld>
            <a:endParaRPr lang="en-US"/>
          </a:p>
        </p:txBody>
      </p:sp>
    </p:spTree>
    <p:extLst>
      <p:ext uri="{BB962C8B-B14F-4D97-AF65-F5344CB8AC3E}">
        <p14:creationId xmlns:p14="http://schemas.microsoft.com/office/powerpoint/2010/main" val="1443814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animate the </a:t>
            </a:r>
            <a:r>
              <a:rPr lang="en-US" b="1" dirty="0"/>
              <a:t>fade-in effect</a:t>
            </a:r>
            <a:r>
              <a:rPr lang="en-US" dirty="0"/>
              <a:t> for a UI button.</a:t>
            </a:r>
          </a:p>
          <a:p>
            <a:r>
              <a:rPr lang="en-US" dirty="0"/>
              <a:t>The goal is to make the button </a:t>
            </a:r>
            <a:r>
              <a:rPr lang="en-US" b="1" dirty="0"/>
              <a:t>start invisible</a:t>
            </a:r>
            <a:r>
              <a:rPr lang="en-US" dirty="0"/>
              <a:t> and then gradually become visible when the game begins.</a:t>
            </a:r>
          </a:p>
          <a:p>
            <a:r>
              <a:rPr lang="en-US" dirty="0"/>
              <a:t>This creates a </a:t>
            </a:r>
            <a:r>
              <a:rPr lang="en-US" b="1" dirty="0"/>
              <a:t>smooth UI transition</a:t>
            </a:r>
            <a:r>
              <a:rPr lang="en-US" dirty="0"/>
              <a:t> instead of a sudden appearance.</a:t>
            </a:r>
          </a:p>
        </p:txBody>
      </p:sp>
      <p:sp>
        <p:nvSpPr>
          <p:cNvPr id="4" name="Slide Number Placeholder 3"/>
          <p:cNvSpPr>
            <a:spLocks noGrp="1"/>
          </p:cNvSpPr>
          <p:nvPr>
            <p:ph type="sldNum" sz="quarter" idx="5"/>
          </p:nvPr>
        </p:nvSpPr>
        <p:spPr/>
        <p:txBody>
          <a:bodyPr/>
          <a:lstStyle/>
          <a:p>
            <a:fld id="{17298696-D931-5D43-9815-51E00CA21D0C}" type="slidenum">
              <a:rPr lang="en-US" smtClean="0"/>
              <a:t>12</a:t>
            </a:fld>
            <a:endParaRPr lang="en-US"/>
          </a:p>
        </p:txBody>
      </p:sp>
    </p:spTree>
    <p:extLst>
      <p:ext uri="{BB962C8B-B14F-4D97-AF65-F5344CB8AC3E}">
        <p14:creationId xmlns:p14="http://schemas.microsoft.com/office/powerpoint/2010/main" val="3507409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CA2B-2F1D-2292-3C85-3DFC7CF889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75E9E9-FBB4-1332-9989-7793621B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661E16-1D8D-B38A-F257-BCEAE4CC0ECC}"/>
              </a:ext>
            </a:extLst>
          </p:cNvPr>
          <p:cNvSpPr>
            <a:spLocks noGrp="1"/>
          </p:cNvSpPr>
          <p:nvPr>
            <p:ph type="dt" sz="half" idx="10"/>
          </p:nvPr>
        </p:nvSpPr>
        <p:spPr/>
        <p:txBody>
          <a:bodyPr/>
          <a:lstStyle/>
          <a:p>
            <a:fld id="{FD599CA6-E0B3-4645-ABFC-B0B73DC4E2C9}" type="datetimeFigureOut">
              <a:rPr lang="en-US" smtClean="0"/>
              <a:t>2/25/25</a:t>
            </a:fld>
            <a:endParaRPr lang="en-US"/>
          </a:p>
        </p:txBody>
      </p:sp>
      <p:sp>
        <p:nvSpPr>
          <p:cNvPr id="5" name="Footer Placeholder 4">
            <a:extLst>
              <a:ext uri="{FF2B5EF4-FFF2-40B4-BE49-F238E27FC236}">
                <a16:creationId xmlns:a16="http://schemas.microsoft.com/office/drawing/2014/main" id="{8F8D5086-F11D-4C4B-E0FB-3B19A1A64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823B4-9E53-B9CC-8934-276428C2903C}"/>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421083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52E7-1EC0-E244-DA11-17F8255946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B61EB4-7DE0-A171-ED77-526C4FDDC1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5D3E4E-1583-E141-44A0-29BBE3777E9C}"/>
              </a:ext>
            </a:extLst>
          </p:cNvPr>
          <p:cNvSpPr>
            <a:spLocks noGrp="1"/>
          </p:cNvSpPr>
          <p:nvPr>
            <p:ph type="dt" sz="half" idx="10"/>
          </p:nvPr>
        </p:nvSpPr>
        <p:spPr/>
        <p:txBody>
          <a:bodyPr/>
          <a:lstStyle/>
          <a:p>
            <a:fld id="{FD599CA6-E0B3-4645-ABFC-B0B73DC4E2C9}" type="datetimeFigureOut">
              <a:rPr lang="en-US" smtClean="0"/>
              <a:t>2/25/25</a:t>
            </a:fld>
            <a:endParaRPr lang="en-US"/>
          </a:p>
        </p:txBody>
      </p:sp>
      <p:sp>
        <p:nvSpPr>
          <p:cNvPr id="5" name="Footer Placeholder 4">
            <a:extLst>
              <a:ext uri="{FF2B5EF4-FFF2-40B4-BE49-F238E27FC236}">
                <a16:creationId xmlns:a16="http://schemas.microsoft.com/office/drawing/2014/main" id="{0A794E63-E4C7-0038-E567-EFAECB5BB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FC3C6-3D79-D73C-CF68-C62E8236FFF1}"/>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2872821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3C64DF-1A4A-8C4B-584B-E118BF1A00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F857D2-B3C5-3A5A-0DD1-B65902F2D7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A9A6A-86EB-6760-38B3-AF58E46BE05E}"/>
              </a:ext>
            </a:extLst>
          </p:cNvPr>
          <p:cNvSpPr>
            <a:spLocks noGrp="1"/>
          </p:cNvSpPr>
          <p:nvPr>
            <p:ph type="dt" sz="half" idx="10"/>
          </p:nvPr>
        </p:nvSpPr>
        <p:spPr/>
        <p:txBody>
          <a:bodyPr/>
          <a:lstStyle/>
          <a:p>
            <a:fld id="{FD599CA6-E0B3-4645-ABFC-B0B73DC4E2C9}" type="datetimeFigureOut">
              <a:rPr lang="en-US" smtClean="0"/>
              <a:t>2/25/25</a:t>
            </a:fld>
            <a:endParaRPr lang="en-US"/>
          </a:p>
        </p:txBody>
      </p:sp>
      <p:sp>
        <p:nvSpPr>
          <p:cNvPr id="5" name="Footer Placeholder 4">
            <a:extLst>
              <a:ext uri="{FF2B5EF4-FFF2-40B4-BE49-F238E27FC236}">
                <a16:creationId xmlns:a16="http://schemas.microsoft.com/office/drawing/2014/main" id="{E5F44098-B853-FD47-6830-495206DE4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C766B-3ABA-435C-165F-419BD86D708B}"/>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125186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46F5-C2F5-E4B9-FBC4-8A248E509B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895E-E74B-7C7E-A70F-9767DDB859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A80B5-9600-B0B4-C05F-FDE8E06A0C90}"/>
              </a:ext>
            </a:extLst>
          </p:cNvPr>
          <p:cNvSpPr>
            <a:spLocks noGrp="1"/>
          </p:cNvSpPr>
          <p:nvPr>
            <p:ph type="dt" sz="half" idx="10"/>
          </p:nvPr>
        </p:nvSpPr>
        <p:spPr/>
        <p:txBody>
          <a:bodyPr/>
          <a:lstStyle/>
          <a:p>
            <a:fld id="{FD599CA6-E0B3-4645-ABFC-B0B73DC4E2C9}" type="datetimeFigureOut">
              <a:rPr lang="en-US" smtClean="0"/>
              <a:t>2/25/25</a:t>
            </a:fld>
            <a:endParaRPr lang="en-US"/>
          </a:p>
        </p:txBody>
      </p:sp>
      <p:sp>
        <p:nvSpPr>
          <p:cNvPr id="5" name="Footer Placeholder 4">
            <a:extLst>
              <a:ext uri="{FF2B5EF4-FFF2-40B4-BE49-F238E27FC236}">
                <a16:creationId xmlns:a16="http://schemas.microsoft.com/office/drawing/2014/main" id="{67A0482F-50B3-2670-3908-27BAE255F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B2D27-B754-87FC-35DC-B4D29A9B63A0}"/>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3836409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EFC8-AB51-1040-BD77-C14987C816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0FBDA9-7C2D-2D07-9733-2812CB2E0C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B3AD67-15E8-C75B-69A9-E9C053DCCB9F}"/>
              </a:ext>
            </a:extLst>
          </p:cNvPr>
          <p:cNvSpPr>
            <a:spLocks noGrp="1"/>
          </p:cNvSpPr>
          <p:nvPr>
            <p:ph type="dt" sz="half" idx="10"/>
          </p:nvPr>
        </p:nvSpPr>
        <p:spPr/>
        <p:txBody>
          <a:bodyPr/>
          <a:lstStyle/>
          <a:p>
            <a:fld id="{FD599CA6-E0B3-4645-ABFC-B0B73DC4E2C9}" type="datetimeFigureOut">
              <a:rPr lang="en-US" smtClean="0"/>
              <a:t>2/25/25</a:t>
            </a:fld>
            <a:endParaRPr lang="en-US"/>
          </a:p>
        </p:txBody>
      </p:sp>
      <p:sp>
        <p:nvSpPr>
          <p:cNvPr id="5" name="Footer Placeholder 4">
            <a:extLst>
              <a:ext uri="{FF2B5EF4-FFF2-40B4-BE49-F238E27FC236}">
                <a16:creationId xmlns:a16="http://schemas.microsoft.com/office/drawing/2014/main" id="{9907B11B-97F7-9817-08F1-FF2016B3F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D87E6-755F-820F-355F-3DF6DB921006}"/>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379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DE3C9-6236-B051-C6BD-A17C2AD2ED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C36A52-6322-5761-687E-59E7A47EAF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41B65D-9D24-82FE-4217-D0867BDE16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EA1810-5FB2-7500-32C8-8BF9812BE503}"/>
              </a:ext>
            </a:extLst>
          </p:cNvPr>
          <p:cNvSpPr>
            <a:spLocks noGrp="1"/>
          </p:cNvSpPr>
          <p:nvPr>
            <p:ph type="dt" sz="half" idx="10"/>
          </p:nvPr>
        </p:nvSpPr>
        <p:spPr/>
        <p:txBody>
          <a:bodyPr/>
          <a:lstStyle/>
          <a:p>
            <a:fld id="{FD599CA6-E0B3-4645-ABFC-B0B73DC4E2C9}" type="datetimeFigureOut">
              <a:rPr lang="en-US" smtClean="0"/>
              <a:t>2/25/25</a:t>
            </a:fld>
            <a:endParaRPr lang="en-US"/>
          </a:p>
        </p:txBody>
      </p:sp>
      <p:sp>
        <p:nvSpPr>
          <p:cNvPr id="6" name="Footer Placeholder 5">
            <a:extLst>
              <a:ext uri="{FF2B5EF4-FFF2-40B4-BE49-F238E27FC236}">
                <a16:creationId xmlns:a16="http://schemas.microsoft.com/office/drawing/2014/main" id="{66154FC6-20E8-C588-2D3A-160ADD5D87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7839A3-788A-1D0F-C1CD-0DA31AC25428}"/>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197428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09B6-5932-3A9B-7C30-5634711570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AEB1C9-A2B0-CFA0-C0EA-901D9B10D7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9B0953-9FC2-D693-BE4E-9E9D1C50D9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1BBDEA-E3C3-ADF7-905B-D53B9E53F1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9AB20E-0A97-82FE-9D76-1A2ECF2406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84BAE2-9A29-6D1F-4080-C1E680055362}"/>
              </a:ext>
            </a:extLst>
          </p:cNvPr>
          <p:cNvSpPr>
            <a:spLocks noGrp="1"/>
          </p:cNvSpPr>
          <p:nvPr>
            <p:ph type="dt" sz="half" idx="10"/>
          </p:nvPr>
        </p:nvSpPr>
        <p:spPr/>
        <p:txBody>
          <a:bodyPr/>
          <a:lstStyle/>
          <a:p>
            <a:fld id="{FD599CA6-E0B3-4645-ABFC-B0B73DC4E2C9}" type="datetimeFigureOut">
              <a:rPr lang="en-US" smtClean="0"/>
              <a:t>2/25/25</a:t>
            </a:fld>
            <a:endParaRPr lang="en-US"/>
          </a:p>
        </p:txBody>
      </p:sp>
      <p:sp>
        <p:nvSpPr>
          <p:cNvPr id="8" name="Footer Placeholder 7">
            <a:extLst>
              <a:ext uri="{FF2B5EF4-FFF2-40B4-BE49-F238E27FC236}">
                <a16:creationId xmlns:a16="http://schemas.microsoft.com/office/drawing/2014/main" id="{B883745E-D6F8-D7AA-C0FA-53FCDD725A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035109-345F-82C0-1558-4BBBA0A5C9CC}"/>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358281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4C8A-63C8-9C36-4F2F-2A2DE85160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3C0B54-36B4-15C9-0479-20B990CF4450}"/>
              </a:ext>
            </a:extLst>
          </p:cNvPr>
          <p:cNvSpPr>
            <a:spLocks noGrp="1"/>
          </p:cNvSpPr>
          <p:nvPr>
            <p:ph type="dt" sz="half" idx="10"/>
          </p:nvPr>
        </p:nvSpPr>
        <p:spPr/>
        <p:txBody>
          <a:bodyPr/>
          <a:lstStyle/>
          <a:p>
            <a:fld id="{FD599CA6-E0B3-4645-ABFC-B0B73DC4E2C9}" type="datetimeFigureOut">
              <a:rPr lang="en-US" smtClean="0"/>
              <a:t>2/25/25</a:t>
            </a:fld>
            <a:endParaRPr lang="en-US"/>
          </a:p>
        </p:txBody>
      </p:sp>
      <p:sp>
        <p:nvSpPr>
          <p:cNvPr id="4" name="Footer Placeholder 3">
            <a:extLst>
              <a:ext uri="{FF2B5EF4-FFF2-40B4-BE49-F238E27FC236}">
                <a16:creationId xmlns:a16="http://schemas.microsoft.com/office/drawing/2014/main" id="{B1B09D2B-B2DB-94CD-1A58-FE4308D5AB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CEEE0D-9748-2C54-C9E1-B114F2196BE3}"/>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666140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D09FA-CBD9-2D45-D690-2C9AB562FDFB}"/>
              </a:ext>
            </a:extLst>
          </p:cNvPr>
          <p:cNvSpPr>
            <a:spLocks noGrp="1"/>
          </p:cNvSpPr>
          <p:nvPr>
            <p:ph type="dt" sz="half" idx="10"/>
          </p:nvPr>
        </p:nvSpPr>
        <p:spPr/>
        <p:txBody>
          <a:bodyPr/>
          <a:lstStyle/>
          <a:p>
            <a:fld id="{FD599CA6-E0B3-4645-ABFC-B0B73DC4E2C9}" type="datetimeFigureOut">
              <a:rPr lang="en-US" smtClean="0"/>
              <a:t>2/25/25</a:t>
            </a:fld>
            <a:endParaRPr lang="en-US"/>
          </a:p>
        </p:txBody>
      </p:sp>
      <p:sp>
        <p:nvSpPr>
          <p:cNvPr id="3" name="Footer Placeholder 2">
            <a:extLst>
              <a:ext uri="{FF2B5EF4-FFF2-40B4-BE49-F238E27FC236}">
                <a16:creationId xmlns:a16="http://schemas.microsoft.com/office/drawing/2014/main" id="{FA579027-E78B-EC71-0B26-1487B0E274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54B3FB-BD9A-7B26-E81A-E31D42C471C5}"/>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208486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CF4A-538C-0966-C6E0-E27A20F6E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2DCE64-E570-F6A9-4B6D-EFBC90D92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178700-1A4F-6F33-8C9D-A787C26AC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FB07C-0151-A531-98DA-4B89216D934F}"/>
              </a:ext>
            </a:extLst>
          </p:cNvPr>
          <p:cNvSpPr>
            <a:spLocks noGrp="1"/>
          </p:cNvSpPr>
          <p:nvPr>
            <p:ph type="dt" sz="half" idx="10"/>
          </p:nvPr>
        </p:nvSpPr>
        <p:spPr/>
        <p:txBody>
          <a:bodyPr/>
          <a:lstStyle/>
          <a:p>
            <a:fld id="{FD599CA6-E0B3-4645-ABFC-B0B73DC4E2C9}" type="datetimeFigureOut">
              <a:rPr lang="en-US" smtClean="0"/>
              <a:t>2/25/25</a:t>
            </a:fld>
            <a:endParaRPr lang="en-US"/>
          </a:p>
        </p:txBody>
      </p:sp>
      <p:sp>
        <p:nvSpPr>
          <p:cNvPr id="6" name="Footer Placeholder 5">
            <a:extLst>
              <a:ext uri="{FF2B5EF4-FFF2-40B4-BE49-F238E27FC236}">
                <a16:creationId xmlns:a16="http://schemas.microsoft.com/office/drawing/2014/main" id="{F4DF3602-C24E-3C7B-D6A9-4920671443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99A7F2-CDCC-1323-FF8E-329C2651643E}"/>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223147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BB45D-B691-1B89-9645-2A3BAFD9BD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41A6D-94F0-5CB1-90DA-9FE9CD128A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81BD5A-B0A6-303A-2A03-B96DC4EB1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15CD9-2E8C-D18D-13F9-4EE1AB1BB241}"/>
              </a:ext>
            </a:extLst>
          </p:cNvPr>
          <p:cNvSpPr>
            <a:spLocks noGrp="1"/>
          </p:cNvSpPr>
          <p:nvPr>
            <p:ph type="dt" sz="half" idx="10"/>
          </p:nvPr>
        </p:nvSpPr>
        <p:spPr/>
        <p:txBody>
          <a:bodyPr/>
          <a:lstStyle/>
          <a:p>
            <a:fld id="{FD599CA6-E0B3-4645-ABFC-B0B73DC4E2C9}" type="datetimeFigureOut">
              <a:rPr lang="en-US" smtClean="0"/>
              <a:t>2/25/25</a:t>
            </a:fld>
            <a:endParaRPr lang="en-US"/>
          </a:p>
        </p:txBody>
      </p:sp>
      <p:sp>
        <p:nvSpPr>
          <p:cNvPr id="6" name="Footer Placeholder 5">
            <a:extLst>
              <a:ext uri="{FF2B5EF4-FFF2-40B4-BE49-F238E27FC236}">
                <a16:creationId xmlns:a16="http://schemas.microsoft.com/office/drawing/2014/main" id="{87CB3056-14F9-D2C3-AFC7-D4E82E648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AF5A6F-73A9-5099-AAF7-F028C3DD83ED}"/>
              </a:ext>
            </a:extLst>
          </p:cNvPr>
          <p:cNvSpPr>
            <a:spLocks noGrp="1"/>
          </p:cNvSpPr>
          <p:nvPr>
            <p:ph type="sldNum" sz="quarter" idx="12"/>
          </p:nvPr>
        </p:nvSpPr>
        <p:spPr/>
        <p:txBody>
          <a:bodyPr/>
          <a:lstStyle/>
          <a:p>
            <a:fld id="{B1A08403-528E-7645-A2BD-2536AD3F2ED3}" type="slidenum">
              <a:rPr lang="en-US" smtClean="0"/>
              <a:t>‹#›</a:t>
            </a:fld>
            <a:endParaRPr lang="en-US"/>
          </a:p>
        </p:txBody>
      </p:sp>
    </p:spTree>
    <p:extLst>
      <p:ext uri="{BB962C8B-B14F-4D97-AF65-F5344CB8AC3E}">
        <p14:creationId xmlns:p14="http://schemas.microsoft.com/office/powerpoint/2010/main" val="392570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25388C-6A40-6FE0-B813-627AF5639F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A77643-D219-B626-54F0-313D0F35D8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AFE0B-3BE3-E737-BC7F-3D433296EC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D599CA6-E0B3-4645-ABFC-B0B73DC4E2C9}" type="datetimeFigureOut">
              <a:rPr lang="en-US" smtClean="0"/>
              <a:t>2/25/25</a:t>
            </a:fld>
            <a:endParaRPr lang="en-US"/>
          </a:p>
        </p:txBody>
      </p:sp>
      <p:sp>
        <p:nvSpPr>
          <p:cNvPr id="5" name="Footer Placeholder 4">
            <a:extLst>
              <a:ext uri="{FF2B5EF4-FFF2-40B4-BE49-F238E27FC236}">
                <a16:creationId xmlns:a16="http://schemas.microsoft.com/office/drawing/2014/main" id="{A6FE6455-1CC1-F1A5-3085-E6EB883177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DEDCD20-D47E-A4C1-86CA-DE2F497737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A08403-528E-7645-A2BD-2536AD3F2ED3}" type="slidenum">
              <a:rPr lang="en-US" smtClean="0"/>
              <a:t>‹#›</a:t>
            </a:fld>
            <a:endParaRPr lang="en-US"/>
          </a:p>
        </p:txBody>
      </p:sp>
    </p:spTree>
    <p:extLst>
      <p:ext uri="{BB962C8B-B14F-4D97-AF65-F5344CB8AC3E}">
        <p14:creationId xmlns:p14="http://schemas.microsoft.com/office/powerpoint/2010/main" val="541015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9N8oeegbeFM&amp;list=PL1hX1qD7bI72dSwYD1aR8I63zMuuPfLv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gameuidatabase.com/uploads/video/Aviary-Attorney11242024-063054-6487.mp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easings.n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D4F9-C7D1-F437-E3A8-2E364CDF2E35}"/>
              </a:ext>
            </a:extLst>
          </p:cNvPr>
          <p:cNvSpPr>
            <a:spLocks noGrp="1"/>
          </p:cNvSpPr>
          <p:nvPr>
            <p:ph type="ctrTitle"/>
          </p:nvPr>
        </p:nvSpPr>
        <p:spPr>
          <a:xfrm>
            <a:off x="276426" y="1835706"/>
            <a:ext cx="10983576" cy="2387600"/>
          </a:xfrm>
        </p:spPr>
        <p:txBody>
          <a:bodyPr anchor="ctr">
            <a:noAutofit/>
          </a:bodyPr>
          <a:lstStyle/>
          <a:p>
            <a:r>
              <a:rPr dirty="0">
                <a:latin typeface="Baloo 2 Medium" panose="03080502040302020200" pitchFamily="66" charset="77"/>
                <a:cs typeface="Baloo 2 Medium" panose="03080502040302020200" pitchFamily="66" charset="77"/>
              </a:rPr>
              <a:t>UI </a:t>
            </a:r>
            <a:r>
              <a:rPr dirty="0" err="1">
                <a:latin typeface="Baloo 2 Medium" panose="03080502040302020200" pitchFamily="66" charset="77"/>
                <a:cs typeface="Baloo 2 Medium" panose="03080502040302020200" pitchFamily="66" charset="77"/>
              </a:rPr>
              <a:t>Tweening</a:t>
            </a:r>
            <a:r>
              <a:rPr dirty="0">
                <a:latin typeface="Baloo 2 Medium" panose="03080502040302020200" pitchFamily="66" charset="77"/>
                <a:cs typeface="Baloo 2 Medium" panose="03080502040302020200" pitchFamily="66" charset="77"/>
              </a:rPr>
              <a:t> in Unity</a:t>
            </a:r>
          </a:p>
        </p:txBody>
      </p:sp>
      <p:sp>
        <p:nvSpPr>
          <p:cNvPr id="3" name="Subtitle 2">
            <a:extLst>
              <a:ext uri="{FF2B5EF4-FFF2-40B4-BE49-F238E27FC236}">
                <a16:creationId xmlns:a16="http://schemas.microsoft.com/office/drawing/2014/main" id="{E11D12A6-470D-F201-D5C9-6C3CDFC58BEC}"/>
              </a:ext>
            </a:extLst>
          </p:cNvPr>
          <p:cNvSpPr>
            <a:spLocks noGrp="1"/>
          </p:cNvSpPr>
          <p:nvPr>
            <p:ph type="subTitle" idx="1"/>
          </p:nvPr>
        </p:nvSpPr>
        <p:spPr>
          <a:xfrm>
            <a:off x="1196214" y="3429000"/>
            <a:ext cx="9144000" cy="429273"/>
          </a:xfrm>
        </p:spPr>
        <p:txBody>
          <a:bodyPr anchor="ctr">
            <a:noAutofit/>
          </a:bodyPr>
          <a:lstStyle/>
          <a:p>
            <a:r>
              <a:rPr dirty="0">
                <a:latin typeface="Baloo 2 Medium" panose="03080502040302020200" pitchFamily="66" charset="77"/>
                <a:cs typeface="Baloo 2 Medium" panose="03080502040302020200" pitchFamily="66" charset="77"/>
              </a:rPr>
              <a:t>Creating Animations for Your Games UI</a:t>
            </a:r>
          </a:p>
        </p:txBody>
      </p:sp>
      <p:sp>
        <p:nvSpPr>
          <p:cNvPr id="4" name="TextBox 3">
            <a:extLst>
              <a:ext uri="{FF2B5EF4-FFF2-40B4-BE49-F238E27FC236}">
                <a16:creationId xmlns:a16="http://schemas.microsoft.com/office/drawing/2014/main" id="{C3C752CE-3210-32B2-325E-B441B0F1EC3A}"/>
              </a:ext>
            </a:extLst>
          </p:cNvPr>
          <p:cNvSpPr txBox="1"/>
          <p:nvPr/>
        </p:nvSpPr>
        <p:spPr>
          <a:xfrm>
            <a:off x="4893615" y="3914355"/>
            <a:ext cx="1749197" cy="369332"/>
          </a:xfrm>
          <a:prstGeom prst="rect">
            <a:avLst/>
          </a:prstGeom>
          <a:noFill/>
        </p:spPr>
        <p:txBody>
          <a:bodyPr wrap="none" rtlCol="0" anchor="ctr">
            <a:spAutoFit/>
          </a:bodyPr>
          <a:lstStyle/>
          <a:p>
            <a:r>
              <a:rPr dirty="0">
                <a:latin typeface="Baloo 2 Medium" panose="03080502040302020200" pitchFamily="66" charset="77"/>
                <a:cs typeface="Baloo 2 Medium" panose="03080502040302020200" pitchFamily="66" charset="77"/>
              </a:rPr>
              <a:t>By </a:t>
            </a:r>
            <a:r>
              <a:rPr dirty="0" err="1">
                <a:latin typeface="Baloo 2 Medium" panose="03080502040302020200" pitchFamily="66" charset="77"/>
                <a:cs typeface="Baloo 2 Medium" panose="03080502040302020200" pitchFamily="66" charset="77"/>
              </a:rPr>
              <a:t>Yssie</a:t>
            </a:r>
            <a:r>
              <a:rPr dirty="0">
                <a:latin typeface="Baloo 2 Medium" panose="03080502040302020200" pitchFamily="66" charset="77"/>
                <a:cs typeface="Baloo 2 Medium" panose="03080502040302020200" pitchFamily="66" charset="77"/>
              </a:rPr>
              <a:t> Vargas</a:t>
            </a:r>
          </a:p>
        </p:txBody>
      </p:sp>
      <p:pic>
        <p:nvPicPr>
          <p:cNvPr id="3074" name="Picture 2" descr="Tweening Animations in Unity with LeanTween | Kodeco">
            <a:extLst>
              <a:ext uri="{FF2B5EF4-FFF2-40B4-BE49-F238E27FC236}">
                <a16:creationId xmlns:a16="http://schemas.microsoft.com/office/drawing/2014/main" id="{D4BD31A0-C7DA-B490-F230-5EE7BF0D5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23781">
            <a:off x="350841" y="441887"/>
            <a:ext cx="3997452" cy="18276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reating a Pause Menu with DOTween - Questions &amp; Answers - Unity Discussions">
            <a:extLst>
              <a:ext uri="{FF2B5EF4-FFF2-40B4-BE49-F238E27FC236}">
                <a16:creationId xmlns:a16="http://schemas.microsoft.com/office/drawing/2014/main" id="{D5463BB3-0954-94E3-97DE-6836E4663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5548" y="1112698"/>
            <a:ext cx="2632649" cy="463260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ween | Snap for Developers">
            <a:extLst>
              <a:ext uri="{FF2B5EF4-FFF2-40B4-BE49-F238E27FC236}">
                <a16:creationId xmlns:a16="http://schemas.microsoft.com/office/drawing/2014/main" id="{5E1D735A-0322-B871-E1A9-68441DFB4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426" y="3858273"/>
            <a:ext cx="3212432" cy="275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550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EF16-7777-EC0E-770F-433ED4C011C8}"/>
              </a:ext>
            </a:extLst>
          </p:cNvPr>
          <p:cNvSpPr>
            <a:spLocks noGrp="1"/>
          </p:cNvSpPr>
          <p:nvPr>
            <p:ph type="title"/>
          </p:nvPr>
        </p:nvSpPr>
        <p:spPr>
          <a:xfrm>
            <a:off x="838199" y="201857"/>
            <a:ext cx="10515600" cy="1325563"/>
          </a:xfrm>
        </p:spPr>
        <p:txBody>
          <a:bodyPr>
            <a:normAutofit/>
          </a:bodyPr>
          <a:lstStyle/>
          <a:p>
            <a:pPr algn="ctr"/>
            <a:r>
              <a:rPr lang="en-US" sz="6000" dirty="0">
                <a:latin typeface="Baloo 2 Medium" panose="03080502040302020200" pitchFamily="66" charset="77"/>
                <a:cs typeface="Baloo 2 Medium" panose="03080502040302020200" pitchFamily="66" charset="77"/>
              </a:rPr>
              <a:t>Next up: Demo -&gt;</a:t>
            </a:r>
          </a:p>
        </p:txBody>
      </p:sp>
      <p:sp>
        <p:nvSpPr>
          <p:cNvPr id="4" name="TextBox 3">
            <a:extLst>
              <a:ext uri="{FF2B5EF4-FFF2-40B4-BE49-F238E27FC236}">
                <a16:creationId xmlns:a16="http://schemas.microsoft.com/office/drawing/2014/main" id="{8DF4E783-6674-A886-A9A0-6648F7C5CD5E}"/>
              </a:ext>
            </a:extLst>
          </p:cNvPr>
          <p:cNvSpPr txBox="1"/>
          <p:nvPr/>
        </p:nvSpPr>
        <p:spPr>
          <a:xfrm>
            <a:off x="2769268" y="1362911"/>
            <a:ext cx="6653463" cy="1938992"/>
          </a:xfrm>
          <a:prstGeom prst="rect">
            <a:avLst/>
          </a:prstGeom>
          <a:noFill/>
        </p:spPr>
        <p:txBody>
          <a:bodyPr wrap="square" rtlCol="0">
            <a:spAutoFit/>
          </a:bodyPr>
          <a:lstStyle/>
          <a:p>
            <a:pPr algn="ctr"/>
            <a:r>
              <a:rPr lang="en-US" sz="4000" dirty="0">
                <a:latin typeface="Baloo 2 Medium" panose="03080502040302020200" pitchFamily="66" charset="77"/>
                <a:cs typeface="Baloo 2 Medium" panose="03080502040302020200" pitchFamily="66" charset="77"/>
              </a:rPr>
              <a:t>How </a:t>
            </a:r>
            <a:r>
              <a:rPr lang="en-US" sz="4000" b="1" dirty="0">
                <a:latin typeface="Baloo 2" panose="03080502040302020200" pitchFamily="66" charset="77"/>
                <a:cs typeface="Baloo 2" panose="03080502040302020200" pitchFamily="66" charset="77"/>
              </a:rPr>
              <a:t>YOU</a:t>
            </a:r>
            <a:r>
              <a:rPr lang="en-US" sz="4000" dirty="0">
                <a:latin typeface="Baloo 2 Medium" panose="03080502040302020200" pitchFamily="66" charset="77"/>
                <a:cs typeface="Baloo 2 Medium" panose="03080502040302020200" pitchFamily="66" charset="77"/>
              </a:rPr>
              <a:t> can implement simple UI </a:t>
            </a:r>
            <a:r>
              <a:rPr lang="en-US" sz="4000" dirty="0" err="1">
                <a:latin typeface="Baloo 2 Medium" panose="03080502040302020200" pitchFamily="66" charset="77"/>
                <a:cs typeface="Baloo 2 Medium" panose="03080502040302020200" pitchFamily="66" charset="77"/>
              </a:rPr>
              <a:t>tweening</a:t>
            </a:r>
            <a:r>
              <a:rPr lang="en-US" sz="4000" dirty="0">
                <a:latin typeface="Baloo 2 Medium" panose="03080502040302020200" pitchFamily="66" charset="77"/>
                <a:cs typeface="Baloo 2 Medium" panose="03080502040302020200" pitchFamily="66" charset="77"/>
              </a:rPr>
              <a:t> in your game!!</a:t>
            </a:r>
          </a:p>
        </p:txBody>
      </p:sp>
      <p:pic>
        <p:nvPicPr>
          <p:cNvPr id="5122" name="Picture 2" descr="8 Game UI animation ideas | game ui, ui animation, animation">
            <a:extLst>
              <a:ext uri="{FF2B5EF4-FFF2-40B4-BE49-F238E27FC236}">
                <a16:creationId xmlns:a16="http://schemas.microsoft.com/office/drawing/2014/main" id="{12035CEC-F4A1-E0B2-D358-5AD2DEC704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39" t="6610" r="7635" b="10650"/>
          <a:stretch/>
        </p:blipFill>
        <p:spPr bwMode="auto">
          <a:xfrm>
            <a:off x="274721" y="3057825"/>
            <a:ext cx="4223084" cy="243726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team :: Sparklite :: We now have a 🍉juicy, 🎞️tweeny, ⚙️geary Pause Menu!">
            <a:extLst>
              <a:ext uri="{FF2B5EF4-FFF2-40B4-BE49-F238E27FC236}">
                <a16:creationId xmlns:a16="http://schemas.microsoft.com/office/drawing/2014/main" id="{614D451A-73BB-08DB-7E1F-F6A4F6BAF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653" y="2812005"/>
            <a:ext cx="3301903" cy="330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070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5F8D-0A9B-457F-4133-577BBC400CEC}"/>
              </a:ext>
            </a:extLst>
          </p:cNvPr>
          <p:cNvSpPr>
            <a:spLocks noGrp="1"/>
          </p:cNvSpPr>
          <p:nvPr>
            <p:ph type="title"/>
          </p:nvPr>
        </p:nvSpPr>
        <p:spPr>
          <a:xfrm>
            <a:off x="131266" y="67468"/>
            <a:ext cx="10515600" cy="1325563"/>
          </a:xfrm>
        </p:spPr>
        <p:txBody>
          <a:bodyPr>
            <a:normAutofit/>
          </a:bodyPr>
          <a:lstStyle/>
          <a:p>
            <a:r>
              <a:rPr dirty="0">
                <a:latin typeface="Baloo 2 Medium" panose="03080502040302020200" pitchFamily="66" charset="77"/>
                <a:cs typeface="Baloo 2 Medium" panose="03080502040302020200" pitchFamily="66" charset="77"/>
              </a:rPr>
              <a:t>Setting up the project</a:t>
            </a:r>
          </a:p>
        </p:txBody>
      </p:sp>
      <p:sp>
        <p:nvSpPr>
          <p:cNvPr id="4" name="Content Placeholder 2">
            <a:extLst>
              <a:ext uri="{FF2B5EF4-FFF2-40B4-BE49-F238E27FC236}">
                <a16:creationId xmlns:a16="http://schemas.microsoft.com/office/drawing/2014/main" id="{81F1D6D5-55B5-017E-291E-BAAE407F86B9}"/>
              </a:ext>
            </a:extLst>
          </p:cNvPr>
          <p:cNvSpPr>
            <a:spLocks noGrp="1"/>
          </p:cNvSpPr>
          <p:nvPr>
            <p:ph idx="1"/>
          </p:nvPr>
        </p:nvSpPr>
        <p:spPr>
          <a:xfrm>
            <a:off x="181962" y="1135489"/>
            <a:ext cx="7346812" cy="5425732"/>
          </a:xfrm>
        </p:spPr>
        <p:txBody>
          <a:bodyPr>
            <a:noAutofit/>
          </a:bodyPr>
          <a:lstStyle/>
          <a:p>
            <a:pPr marL="342900" indent="-342900">
              <a:buFont typeface="+mj-lt"/>
              <a:buAutoNum type="arabicPeriod"/>
            </a:pPr>
            <a:r>
              <a:rPr sz="2400" dirty="0">
                <a:latin typeface="Baloo 2 Medium" panose="03080502040302020200" pitchFamily="66" charset="77"/>
                <a:cs typeface="Baloo 2 Medium" panose="03080502040302020200" pitchFamily="66" charset="77"/>
              </a:rPr>
              <a:t>Open Unit</a:t>
            </a:r>
            <a:r>
              <a:rPr lang="en-US" sz="2400" dirty="0">
                <a:latin typeface="Baloo 2 Medium" panose="03080502040302020200" pitchFamily="66" charset="77"/>
                <a:cs typeface="Baloo 2 Medium" panose="03080502040302020200" pitchFamily="66" charset="77"/>
              </a:rPr>
              <a:t>y</a:t>
            </a:r>
          </a:p>
          <a:p>
            <a:pPr marL="342900" indent="-342900">
              <a:buFont typeface="+mj-lt"/>
              <a:buAutoNum type="arabicPeriod"/>
            </a:pPr>
            <a:r>
              <a:rPr lang="en-US" sz="2400" dirty="0">
                <a:latin typeface="Baloo 2 Medium" panose="03080502040302020200" pitchFamily="66" charset="77"/>
                <a:cs typeface="Baloo 2 Medium" panose="03080502040302020200" pitchFamily="66" charset="77"/>
              </a:rPr>
              <a:t>Go into Tutorial 1 and import the Given </a:t>
            </a:r>
            <a:r>
              <a:rPr lang="en-US" sz="2400" dirty="0" err="1">
                <a:latin typeface="Baloo 2 Medium" panose="03080502040302020200" pitchFamily="66" charset="77"/>
                <a:cs typeface="Baloo 2 Medium" panose="03080502040302020200" pitchFamily="66" charset="77"/>
              </a:rPr>
              <a:t>UITweening</a:t>
            </a:r>
            <a:r>
              <a:rPr lang="en-US" sz="2400" dirty="0">
                <a:latin typeface="Baloo 2 Medium" panose="03080502040302020200" pitchFamily="66" charset="77"/>
                <a:cs typeface="Baloo 2 Medium" panose="03080502040302020200" pitchFamily="66" charset="77"/>
              </a:rPr>
              <a:t> Package.</a:t>
            </a:r>
            <a:endParaRPr sz="2400" dirty="0">
              <a:latin typeface="Baloo 2 Medium" panose="03080502040302020200" pitchFamily="66" charset="77"/>
              <a:cs typeface="Baloo 2 Medium" panose="03080502040302020200" pitchFamily="66" charset="77"/>
            </a:endParaRPr>
          </a:p>
          <a:p>
            <a:pPr marL="342900" indent="-342900">
              <a:buFont typeface="+mj-lt"/>
              <a:buAutoNum type="arabicPeriod"/>
            </a:pPr>
            <a:r>
              <a:rPr sz="2400" dirty="0">
                <a:latin typeface="Baloo 2 Medium" panose="03080502040302020200" pitchFamily="66" charset="77"/>
                <a:cs typeface="Baloo 2 Medium" panose="03080502040302020200" pitchFamily="66" charset="77"/>
              </a:rPr>
              <a:t>Create a </a:t>
            </a:r>
            <a:r>
              <a:rPr sz="2400" b="1" dirty="0">
                <a:latin typeface="Baloo 2 Medium" panose="03080502040302020200" pitchFamily="66" charset="77"/>
                <a:cs typeface="Baloo 2 Medium" panose="03080502040302020200" pitchFamily="66" charset="77"/>
              </a:rPr>
              <a:t>Canvas</a:t>
            </a:r>
            <a:r>
              <a:rPr sz="2400" dirty="0">
                <a:latin typeface="Baloo 2 Medium" panose="03080502040302020200" pitchFamily="66" charset="77"/>
                <a:cs typeface="Baloo 2 Medium" panose="03080502040302020200" pitchFamily="66" charset="77"/>
              </a:rPr>
              <a:t>:</a:t>
            </a:r>
            <a:endParaRPr lang="en-US" sz="2400" dirty="0">
              <a:latin typeface="Baloo 2 Medium" panose="03080502040302020200" pitchFamily="66" charset="77"/>
              <a:cs typeface="Baloo 2 Medium" panose="03080502040302020200" pitchFamily="66" charset="77"/>
            </a:endParaRPr>
          </a:p>
          <a:p>
            <a:pPr marL="800100" lvl="1" indent="-342900">
              <a:buFont typeface="+mj-lt"/>
              <a:buAutoNum type="arabicPeriod"/>
            </a:pPr>
            <a:r>
              <a:rPr dirty="0">
                <a:latin typeface="Baloo 2 Medium" panose="03080502040302020200" pitchFamily="66" charset="77"/>
                <a:cs typeface="Baloo 2 Medium" panose="03080502040302020200" pitchFamily="66" charset="77"/>
              </a:rPr>
              <a:t>In the </a:t>
            </a:r>
            <a:r>
              <a:rPr b="1" dirty="0">
                <a:latin typeface="Baloo 2 Medium" panose="03080502040302020200" pitchFamily="66" charset="77"/>
                <a:cs typeface="Baloo 2 Medium" panose="03080502040302020200" pitchFamily="66" charset="77"/>
              </a:rPr>
              <a:t>Hierarchy</a:t>
            </a:r>
            <a:r>
              <a:rPr dirty="0">
                <a:latin typeface="Baloo 2 Medium" panose="03080502040302020200" pitchFamily="66" charset="77"/>
                <a:cs typeface="Baloo 2 Medium" panose="03080502040302020200" pitchFamily="66" charset="77"/>
              </a:rPr>
              <a:t>, right-click and </a:t>
            </a:r>
            <a:r>
              <a:rPr b="1" dirty="0">
                <a:latin typeface="Baloo 2 Medium" panose="03080502040302020200" pitchFamily="66" charset="77"/>
                <a:cs typeface="Baloo 2 Medium" panose="03080502040302020200" pitchFamily="66" charset="77"/>
              </a:rPr>
              <a:t>select UI &gt; Canvas.</a:t>
            </a:r>
            <a:endParaRPr lang="en-US" b="1" dirty="0">
              <a:latin typeface="Baloo 2 Medium" panose="03080502040302020200" pitchFamily="66" charset="77"/>
              <a:cs typeface="Baloo 2 Medium" panose="03080502040302020200" pitchFamily="66" charset="77"/>
            </a:endParaRPr>
          </a:p>
          <a:p>
            <a:pPr marL="800100" lvl="1" indent="-342900">
              <a:buFont typeface="+mj-lt"/>
              <a:buAutoNum type="arabicPeriod"/>
            </a:pPr>
            <a:r>
              <a:rPr dirty="0">
                <a:latin typeface="Baloo 2 Medium" panose="03080502040302020200" pitchFamily="66" charset="77"/>
                <a:cs typeface="Baloo 2 Medium" panose="03080502040302020200" pitchFamily="66" charset="77"/>
              </a:rPr>
              <a:t>The Canvas should have the following settings:</a:t>
            </a:r>
            <a:endParaRPr lang="en-US" dirty="0">
              <a:latin typeface="Baloo 2 Medium" panose="03080502040302020200" pitchFamily="66" charset="77"/>
              <a:cs typeface="Baloo 2 Medium" panose="03080502040302020200" pitchFamily="66" charset="77"/>
            </a:endParaRPr>
          </a:p>
          <a:p>
            <a:pPr marL="1257300" lvl="2" indent="-342900">
              <a:buFont typeface="+mj-lt"/>
              <a:buAutoNum type="arabicPeriod"/>
            </a:pPr>
            <a:r>
              <a:rPr sz="2400" dirty="0">
                <a:latin typeface="Baloo 2 Medium" panose="03080502040302020200" pitchFamily="66" charset="77"/>
                <a:cs typeface="Baloo 2 Medium" panose="03080502040302020200" pitchFamily="66" charset="77"/>
              </a:rPr>
              <a:t>Render Mode: Set to Screen Space - Overlay.</a:t>
            </a:r>
            <a:endParaRPr lang="en-US" sz="2400" dirty="0">
              <a:latin typeface="Baloo 2 Medium" panose="03080502040302020200" pitchFamily="66" charset="77"/>
              <a:cs typeface="Baloo 2 Medium" panose="03080502040302020200" pitchFamily="66" charset="77"/>
            </a:endParaRPr>
          </a:p>
          <a:p>
            <a:pPr marL="1257300" lvl="2" indent="-342900">
              <a:buFont typeface="+mj-lt"/>
              <a:buAutoNum type="arabicPeriod"/>
            </a:pPr>
            <a:r>
              <a:rPr sz="2400" dirty="0">
                <a:latin typeface="Baloo 2 Medium" panose="03080502040302020200" pitchFamily="66" charset="77"/>
                <a:cs typeface="Baloo 2 Medium" panose="03080502040302020200" pitchFamily="66" charset="77"/>
              </a:rPr>
              <a:t>Canvas Scaler: Set to Scale With Screen Size.</a:t>
            </a:r>
            <a:endParaRPr lang="en-US" sz="2400" dirty="0">
              <a:latin typeface="Baloo 2 Medium" panose="03080502040302020200" pitchFamily="66" charset="77"/>
              <a:cs typeface="Baloo 2 Medium" panose="03080502040302020200" pitchFamily="66" charset="77"/>
            </a:endParaRPr>
          </a:p>
          <a:p>
            <a:pPr marL="1257300" lvl="2" indent="-342900">
              <a:buFont typeface="+mj-lt"/>
              <a:buAutoNum type="arabicPeriod"/>
            </a:pPr>
            <a:r>
              <a:rPr sz="2400" dirty="0">
                <a:latin typeface="Baloo 2 Medium" panose="03080502040302020200" pitchFamily="66" charset="77"/>
                <a:cs typeface="Baloo 2 Medium" panose="03080502040302020200" pitchFamily="66" charset="77"/>
              </a:rPr>
              <a:t>Set the Reference Resolution to 1280 x 720</a:t>
            </a:r>
          </a:p>
          <a:p>
            <a:pPr marL="342900" indent="-342900">
              <a:buFont typeface="+mj-lt"/>
              <a:buAutoNum type="arabicPeriod"/>
            </a:pPr>
            <a:r>
              <a:rPr sz="2400" dirty="0">
                <a:latin typeface="Baloo 2 Medium" panose="03080502040302020200" pitchFamily="66" charset="77"/>
                <a:cs typeface="Baloo 2 Medium" panose="03080502040302020200" pitchFamily="66" charset="77"/>
              </a:rPr>
              <a:t>If desired, change the background color of the Canvas by changing the color settings.</a:t>
            </a:r>
          </a:p>
          <a:p>
            <a:pPr marL="342900" indent="-342900">
              <a:buFont typeface="+mj-lt"/>
              <a:buAutoNum type="arabicPeriod"/>
            </a:pPr>
            <a:endParaRPr sz="2400" dirty="0">
              <a:latin typeface="Baloo 2 Medium" panose="03080502040302020200" pitchFamily="66" charset="77"/>
              <a:cs typeface="Baloo 2 Medium" panose="03080502040302020200" pitchFamily="66" charset="77"/>
            </a:endParaRPr>
          </a:p>
        </p:txBody>
      </p:sp>
      <p:pic>
        <p:nvPicPr>
          <p:cNvPr id="7" name="Picture 6" descr="A screenshot of a computer&#10;&#10;Description automatically generated">
            <a:extLst>
              <a:ext uri="{FF2B5EF4-FFF2-40B4-BE49-F238E27FC236}">
                <a16:creationId xmlns:a16="http://schemas.microsoft.com/office/drawing/2014/main" id="{683C892C-B55F-8D93-4145-84C751687FB3}"/>
              </a:ext>
            </a:extLst>
          </p:cNvPr>
          <p:cNvPicPr>
            <a:picLocks noChangeAspect="1"/>
          </p:cNvPicPr>
          <p:nvPr/>
        </p:nvPicPr>
        <p:blipFill>
          <a:blip r:embed="rId3"/>
          <a:stretch>
            <a:fillRect/>
          </a:stretch>
        </p:blipFill>
        <p:spPr>
          <a:xfrm>
            <a:off x="7629994" y="730250"/>
            <a:ext cx="4127500" cy="5397500"/>
          </a:xfrm>
          <a:prstGeom prst="rect">
            <a:avLst/>
          </a:prstGeom>
        </p:spPr>
      </p:pic>
    </p:spTree>
    <p:extLst>
      <p:ext uri="{BB962C8B-B14F-4D97-AF65-F5344CB8AC3E}">
        <p14:creationId xmlns:p14="http://schemas.microsoft.com/office/powerpoint/2010/main" val="1094406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A6F9-833D-A9B6-B942-56C4980C0625}"/>
              </a:ext>
            </a:extLst>
          </p:cNvPr>
          <p:cNvSpPr>
            <a:spLocks noGrp="1"/>
          </p:cNvSpPr>
          <p:nvPr>
            <p:ph type="title"/>
          </p:nvPr>
        </p:nvSpPr>
        <p:spPr>
          <a:xfrm>
            <a:off x="275292" y="0"/>
            <a:ext cx="11641416" cy="1325563"/>
          </a:xfrm>
        </p:spPr>
        <p:txBody>
          <a:bodyPr/>
          <a:lstStyle/>
          <a:p>
            <a:r>
              <a:rPr lang="en-US" dirty="0">
                <a:latin typeface="Baloo 2 Medium" panose="03080502040302020200" pitchFamily="66" charset="77"/>
                <a:cs typeface="Baloo 2 Medium" panose="03080502040302020200" pitchFamily="66" charset="77"/>
              </a:rPr>
              <a:t>Basic UI Animation (Animation Curve Ease In)</a:t>
            </a:r>
            <a:endParaRPr dirty="0">
              <a:latin typeface="Baloo 2 Medium" panose="03080502040302020200" pitchFamily="66" charset="77"/>
              <a:cs typeface="Baloo 2 Medium" panose="03080502040302020200" pitchFamily="66" charset="77"/>
            </a:endParaRPr>
          </a:p>
        </p:txBody>
      </p:sp>
      <p:sp>
        <p:nvSpPr>
          <p:cNvPr id="3" name="Content Placeholder 2">
            <a:extLst>
              <a:ext uri="{FF2B5EF4-FFF2-40B4-BE49-F238E27FC236}">
                <a16:creationId xmlns:a16="http://schemas.microsoft.com/office/drawing/2014/main" id="{81A22AD2-3CD1-5319-2869-A614377197A3}"/>
              </a:ext>
            </a:extLst>
          </p:cNvPr>
          <p:cNvSpPr>
            <a:spLocks noGrp="1"/>
          </p:cNvSpPr>
          <p:nvPr>
            <p:ph idx="1"/>
          </p:nvPr>
        </p:nvSpPr>
        <p:spPr>
          <a:xfrm>
            <a:off x="275292" y="972426"/>
            <a:ext cx="9257878" cy="5232872"/>
          </a:xfrm>
        </p:spPr>
        <p:txBody>
          <a:bodyPr>
            <a:noAutofit/>
          </a:bodyPr>
          <a:lstStyle/>
          <a:p>
            <a:pPr marL="342900" indent="-342900">
              <a:buFont typeface="+mj-lt"/>
              <a:buAutoNum type="arabicPeriod"/>
            </a:pPr>
            <a:r>
              <a:rPr sz="2000" dirty="0">
                <a:latin typeface="Baloo 2 Medium" panose="03080502040302020200" pitchFamily="66" charset="77"/>
                <a:cs typeface="Baloo 2 Medium" panose="03080502040302020200" pitchFamily="66" charset="77"/>
              </a:rPr>
              <a:t>Create the Start Button:</a:t>
            </a:r>
            <a:endParaRPr lang="en-US" sz="2000" dirty="0">
              <a:latin typeface="Baloo 2 Medium" panose="03080502040302020200" pitchFamily="66" charset="77"/>
              <a:cs typeface="Baloo 2 Medium" panose="03080502040302020200" pitchFamily="66" charset="77"/>
            </a:endParaRPr>
          </a:p>
          <a:p>
            <a:pPr lvl="1">
              <a:buFont typeface="+mj-lt"/>
              <a:buAutoNum type="arabicPeriod"/>
            </a:pPr>
            <a:r>
              <a:rPr sz="2000" dirty="0">
                <a:latin typeface="Baloo 2 Medium" panose="03080502040302020200" pitchFamily="66" charset="77"/>
                <a:cs typeface="Baloo 2 Medium" panose="03080502040302020200" pitchFamily="66" charset="77"/>
              </a:rPr>
              <a:t>In the </a:t>
            </a:r>
            <a:r>
              <a:rPr sz="2000" b="1" dirty="0">
                <a:latin typeface="Baloo 2" panose="03080502040302020200" pitchFamily="66" charset="77"/>
                <a:cs typeface="Baloo 2" panose="03080502040302020200" pitchFamily="66" charset="77"/>
              </a:rPr>
              <a:t>Hierarchy, right-click </a:t>
            </a:r>
            <a:r>
              <a:rPr sz="2000" dirty="0">
                <a:latin typeface="Baloo 2 Medium" panose="03080502040302020200" pitchFamily="66" charset="77"/>
                <a:cs typeface="Baloo 2 Medium" panose="03080502040302020200" pitchFamily="66" charset="77"/>
              </a:rPr>
              <a:t>and select </a:t>
            </a:r>
            <a:r>
              <a:rPr sz="2000" b="1" dirty="0">
                <a:latin typeface="Baloo 2" panose="03080502040302020200" pitchFamily="66" charset="77"/>
                <a:cs typeface="Baloo 2" panose="03080502040302020200" pitchFamily="66" charset="77"/>
              </a:rPr>
              <a:t>UI &gt; Button</a:t>
            </a:r>
            <a:r>
              <a:rPr lang="en-US" sz="2000" dirty="0">
                <a:latin typeface="Baloo 2 Medium" panose="03080502040302020200" pitchFamily="66" charset="77"/>
                <a:cs typeface="Baloo 2 Medium" panose="03080502040302020200" pitchFamily="66" charset="77"/>
              </a:rPr>
              <a:t>, and name it </a:t>
            </a:r>
            <a:r>
              <a:rPr lang="en-US" sz="2000" b="1" dirty="0" err="1">
                <a:latin typeface="Baloo 2" panose="03080502040302020200" pitchFamily="66" charset="77"/>
                <a:cs typeface="Baloo 2" panose="03080502040302020200" pitchFamily="66" charset="77"/>
              </a:rPr>
              <a:t>Start_Button</a:t>
            </a:r>
            <a:endParaRPr lang="en-US" sz="2000" b="1" dirty="0">
              <a:latin typeface="Baloo 2" panose="03080502040302020200" pitchFamily="66" charset="77"/>
              <a:cs typeface="Baloo 2" panose="03080502040302020200" pitchFamily="66" charset="77"/>
            </a:endParaRPr>
          </a:p>
          <a:p>
            <a:pPr lvl="1">
              <a:buFont typeface="+mj-lt"/>
              <a:buAutoNum type="arabicPeriod"/>
            </a:pPr>
            <a:r>
              <a:rPr lang="en-US" sz="2000" b="1" dirty="0">
                <a:latin typeface="Baloo 2" panose="03080502040302020200" pitchFamily="66" charset="77"/>
                <a:cs typeface="Baloo 2" panose="03080502040302020200" pitchFamily="66" charset="77"/>
              </a:rPr>
              <a:t>Reset Transformations </a:t>
            </a:r>
            <a:r>
              <a:rPr lang="en-US" sz="2000" dirty="0">
                <a:latin typeface="Baloo 2 Medium" panose="03080502040302020200" pitchFamily="66" charset="77"/>
                <a:cs typeface="Baloo 2 Medium" panose="03080502040302020200" pitchFamily="66" charset="77"/>
              </a:rPr>
              <a:t>and</a:t>
            </a:r>
            <a:r>
              <a:rPr lang="en-US" sz="2000" b="1" dirty="0">
                <a:latin typeface="Baloo 2" panose="03080502040302020200" pitchFamily="66" charset="77"/>
                <a:cs typeface="Baloo 2" panose="03080502040302020200" pitchFamily="66" charset="77"/>
              </a:rPr>
              <a:t> </a:t>
            </a:r>
            <a:r>
              <a:rPr sz="2000" dirty="0">
                <a:latin typeface="Baloo 2 Medium" panose="03080502040302020200" pitchFamily="66" charset="77"/>
                <a:cs typeface="Baloo 2 Medium" panose="03080502040302020200" pitchFamily="66" charset="77"/>
              </a:rPr>
              <a:t>Adjust the </a:t>
            </a:r>
            <a:r>
              <a:rPr lang="en-US" sz="2000" b="1" dirty="0">
                <a:latin typeface="Baloo 2" panose="03080502040302020200" pitchFamily="66" charset="77"/>
                <a:cs typeface="Baloo 2" panose="03080502040302020200" pitchFamily="66" charset="77"/>
              </a:rPr>
              <a:t>width = 300 </a:t>
            </a:r>
            <a:r>
              <a:rPr sz="2000" dirty="0">
                <a:latin typeface="Baloo 2 Medium" panose="03080502040302020200" pitchFamily="66" charset="77"/>
                <a:cs typeface="Baloo 2 Medium" panose="03080502040302020200" pitchFamily="66" charset="77"/>
              </a:rPr>
              <a:t>and the </a:t>
            </a:r>
            <a:r>
              <a:rPr lang="en-US" sz="2000" b="1" dirty="0">
                <a:latin typeface="Baloo 2" panose="03080502040302020200" pitchFamily="66" charset="77"/>
                <a:cs typeface="Baloo 2" panose="03080502040302020200" pitchFamily="66" charset="77"/>
              </a:rPr>
              <a:t>height = 80 </a:t>
            </a:r>
            <a:r>
              <a:rPr sz="2000" dirty="0">
                <a:latin typeface="Baloo 2 Medium" panose="03080502040302020200" pitchFamily="66" charset="77"/>
                <a:cs typeface="Baloo 2 Medium" panose="03080502040302020200" pitchFamily="66" charset="77"/>
              </a:rPr>
              <a:t>.</a:t>
            </a:r>
            <a:endParaRPr lang="en-US" sz="2000" dirty="0">
              <a:latin typeface="Baloo 2 Medium" panose="03080502040302020200" pitchFamily="66" charset="77"/>
              <a:cs typeface="Baloo 2 Medium" panose="03080502040302020200" pitchFamily="66" charset="77"/>
            </a:endParaRPr>
          </a:p>
          <a:p>
            <a:pPr lvl="1">
              <a:buFont typeface="+mj-lt"/>
              <a:buAutoNum type="arabicPeriod"/>
            </a:pPr>
            <a:r>
              <a:rPr sz="2000" dirty="0">
                <a:latin typeface="Baloo 2 Medium" panose="03080502040302020200" pitchFamily="66" charset="77"/>
                <a:cs typeface="Baloo 2 Medium" panose="03080502040302020200" pitchFamily="66" charset="77"/>
              </a:rPr>
              <a:t>Center the button in the middle of the canvas.</a:t>
            </a:r>
          </a:p>
          <a:p>
            <a:pPr marL="342900" indent="-342900">
              <a:buFont typeface="+mj-lt"/>
              <a:buAutoNum type="arabicPeriod"/>
            </a:pPr>
            <a:r>
              <a:rPr sz="2000" dirty="0">
                <a:latin typeface="Baloo 2 Medium" panose="03080502040302020200" pitchFamily="66" charset="77"/>
                <a:cs typeface="Baloo 2 Medium" panose="03080502040302020200" pitchFamily="66" charset="77"/>
              </a:rPr>
              <a:t>Create a new Empty </a:t>
            </a:r>
            <a:r>
              <a:rPr lang="en-US" sz="2000" b="1" dirty="0" err="1">
                <a:latin typeface="Baloo 2" panose="03080502040302020200" pitchFamily="66" charset="77"/>
                <a:cs typeface="Baloo 2" panose="03080502040302020200" pitchFamily="66" charset="77"/>
              </a:rPr>
              <a:t>GameObject</a:t>
            </a:r>
            <a:r>
              <a:rPr sz="2000" dirty="0">
                <a:latin typeface="Baloo 2 Medium" panose="03080502040302020200" pitchFamily="66" charset="77"/>
                <a:cs typeface="Baloo 2 Medium" panose="03080502040302020200" pitchFamily="66" charset="77"/>
              </a:rPr>
              <a:t> in the scene and name it</a:t>
            </a:r>
            <a:r>
              <a:rPr lang="en-US" sz="2000" b="1" dirty="0">
                <a:latin typeface="Baloo 2" panose="03080502040302020200" pitchFamily="66" charset="77"/>
                <a:cs typeface="Baloo 2" panose="03080502040302020200" pitchFamily="66" charset="77"/>
              </a:rPr>
              <a:t> </a:t>
            </a:r>
            <a:r>
              <a:rPr lang="en-US" sz="2000" b="1" dirty="0" err="1">
                <a:latin typeface="Baloo 2" panose="03080502040302020200" pitchFamily="66" charset="77"/>
                <a:cs typeface="Baloo 2" panose="03080502040302020200" pitchFamily="66" charset="77"/>
              </a:rPr>
              <a:t>UIManager</a:t>
            </a:r>
            <a:r>
              <a:rPr sz="2000" dirty="0">
                <a:latin typeface="Baloo 2 Medium" panose="03080502040302020200" pitchFamily="66" charset="77"/>
                <a:cs typeface="Baloo 2 Medium" panose="03080502040302020200" pitchFamily="66" charset="77"/>
              </a:rPr>
              <a:t>.</a:t>
            </a:r>
            <a:endParaRPr lang="en-US" sz="2000" dirty="0">
              <a:latin typeface="Baloo 2 Medium" panose="03080502040302020200" pitchFamily="66" charset="77"/>
              <a:cs typeface="Baloo 2 Medium" panose="03080502040302020200" pitchFamily="66" charset="77"/>
            </a:endParaRPr>
          </a:p>
          <a:p>
            <a:pPr marL="800100" lvl="1" indent="-342900">
              <a:buFont typeface="+mj-lt"/>
              <a:buAutoNum type="arabicPeriod"/>
            </a:pPr>
            <a:r>
              <a:rPr sz="2000" dirty="0">
                <a:latin typeface="Baloo 2 Medium" panose="03080502040302020200" pitchFamily="66" charset="77"/>
                <a:cs typeface="Baloo 2 Medium" panose="03080502040302020200" pitchFamily="66" charset="77"/>
              </a:rPr>
              <a:t>Reset the </a:t>
            </a:r>
            <a:r>
              <a:rPr sz="2000" b="1" dirty="0">
                <a:latin typeface="Baloo 2 Medium" panose="03080502040302020200" pitchFamily="66" charset="77"/>
                <a:cs typeface="Baloo 2 Medium" panose="03080502040302020200" pitchFamily="66" charset="77"/>
              </a:rPr>
              <a:t>transformations</a:t>
            </a:r>
            <a:r>
              <a:rPr lang="en-US" sz="2000" b="1" dirty="0">
                <a:latin typeface="Baloo 2 Medium" panose="03080502040302020200" pitchFamily="66" charset="77"/>
                <a:cs typeface="Baloo 2 Medium" panose="03080502040302020200" pitchFamily="66" charset="77"/>
              </a:rPr>
              <a:t> a</a:t>
            </a:r>
            <a:r>
              <a:rPr lang="en-US" sz="2000" dirty="0">
                <a:latin typeface="Baloo 2 Medium" panose="03080502040302020200" pitchFamily="66" charset="77"/>
                <a:cs typeface="Baloo 2 Medium" panose="03080502040302020200" pitchFamily="66" charset="77"/>
              </a:rPr>
              <a:t>nd </a:t>
            </a:r>
            <a:r>
              <a:rPr sz="2000" dirty="0">
                <a:latin typeface="Baloo 2 Medium" panose="03080502040302020200" pitchFamily="66" charset="77"/>
                <a:cs typeface="Baloo 2 Medium" panose="03080502040302020200" pitchFamily="66" charset="77"/>
              </a:rPr>
              <a:t>Attach given </a:t>
            </a:r>
            <a:r>
              <a:rPr sz="2000" b="1" dirty="0" err="1">
                <a:latin typeface="Baloo 2 Medium" panose="03080502040302020200" pitchFamily="66" charset="77"/>
                <a:cs typeface="Baloo 2 Medium" panose="03080502040302020200" pitchFamily="66" charset="77"/>
              </a:rPr>
              <a:t>UIMangaer</a:t>
            </a:r>
            <a:r>
              <a:rPr sz="2000" dirty="0">
                <a:latin typeface="Baloo 2 Medium" panose="03080502040302020200" pitchFamily="66" charset="77"/>
                <a:cs typeface="Baloo 2 Medium" panose="03080502040302020200" pitchFamily="66" charset="77"/>
              </a:rPr>
              <a:t> Script to the game object</a:t>
            </a:r>
          </a:p>
          <a:p>
            <a:pPr marL="342900" indent="-342900">
              <a:buFont typeface="+mj-lt"/>
              <a:buAutoNum type="arabicPeriod"/>
            </a:pPr>
            <a:r>
              <a:rPr sz="2000" dirty="0">
                <a:latin typeface="Baloo 2 Medium" panose="03080502040302020200" pitchFamily="66" charset="77"/>
                <a:cs typeface="Baloo 2 Medium" panose="03080502040302020200" pitchFamily="66" charset="77"/>
              </a:rPr>
              <a:t>In the </a:t>
            </a:r>
            <a:r>
              <a:rPr sz="2000" dirty="0" err="1">
                <a:latin typeface="Baloo 2 Medium" panose="03080502040302020200" pitchFamily="66" charset="77"/>
                <a:cs typeface="Baloo 2 Medium" panose="03080502040302020200" pitchFamily="66" charset="77"/>
              </a:rPr>
              <a:t>UIManager</a:t>
            </a:r>
            <a:r>
              <a:rPr sz="2000" dirty="0">
                <a:latin typeface="Baloo 2 Medium" panose="03080502040302020200" pitchFamily="66" charset="77"/>
                <a:cs typeface="Baloo 2 Medium" panose="03080502040302020200" pitchFamily="66" charset="77"/>
              </a:rPr>
              <a:t> script, </a:t>
            </a:r>
            <a:r>
              <a:rPr lang="en-US" sz="2000" dirty="0">
                <a:latin typeface="Baloo 2 Medium" panose="03080502040302020200" pitchFamily="66" charset="77"/>
                <a:cs typeface="Baloo 2 Medium" panose="03080502040302020200" pitchFamily="66" charset="77"/>
              </a:rPr>
              <a:t> uncomment the </a:t>
            </a:r>
            <a:r>
              <a:rPr sz="2000" dirty="0">
                <a:latin typeface="Baloo 2 Medium" panose="03080502040302020200" pitchFamily="66" charset="77"/>
                <a:cs typeface="Baloo 2 Medium" panose="03080502040302020200" pitchFamily="66" charset="77"/>
              </a:rPr>
              <a:t>code on the next slide to make the Start Button fade in when the game starts.</a:t>
            </a:r>
          </a:p>
          <a:p>
            <a:pPr marL="342900" indent="-342900">
              <a:buFont typeface="+mj-lt"/>
              <a:buAutoNum type="arabicPeriod"/>
            </a:pPr>
            <a:r>
              <a:rPr sz="2000" dirty="0">
                <a:latin typeface="Baloo 2 Medium" panose="03080502040302020200" pitchFamily="66" charset="77"/>
                <a:cs typeface="Baloo 2 Medium" panose="03080502040302020200" pitchFamily="66" charset="77"/>
              </a:rPr>
              <a:t>In the Inspector for the </a:t>
            </a:r>
            <a:r>
              <a:rPr lang="en-US" sz="2000" b="1" dirty="0" err="1">
                <a:latin typeface="Baloo 2" panose="03080502040302020200" pitchFamily="66" charset="77"/>
                <a:cs typeface="Baloo 2" panose="03080502040302020200" pitchFamily="66" charset="77"/>
              </a:rPr>
              <a:t>UIManager</a:t>
            </a:r>
            <a:r>
              <a:rPr sz="2000" dirty="0">
                <a:latin typeface="Baloo 2 Medium" panose="03080502040302020200" pitchFamily="66" charset="77"/>
                <a:cs typeface="Baloo 2 Medium" panose="03080502040302020200" pitchFamily="66" charset="77"/>
              </a:rPr>
              <a:t>, drag the </a:t>
            </a:r>
            <a:r>
              <a:rPr lang="en-US" sz="2000" b="1" dirty="0" err="1">
                <a:latin typeface="Baloo 2" panose="03080502040302020200" pitchFamily="66" charset="77"/>
                <a:cs typeface="Baloo 2" panose="03080502040302020200" pitchFamily="66" charset="77"/>
              </a:rPr>
              <a:t>StartButton</a:t>
            </a:r>
            <a:r>
              <a:rPr lang="en-US" sz="2000" b="1" dirty="0">
                <a:latin typeface="Baloo 2" panose="03080502040302020200" pitchFamily="66" charset="77"/>
                <a:cs typeface="Baloo 2" panose="03080502040302020200" pitchFamily="66" charset="77"/>
              </a:rPr>
              <a:t> G.O.</a:t>
            </a:r>
            <a:r>
              <a:rPr sz="2000" dirty="0">
                <a:latin typeface="Baloo 2 Medium" panose="03080502040302020200" pitchFamily="66" charset="77"/>
                <a:cs typeface="Baloo 2 Medium" panose="03080502040302020200" pitchFamily="66" charset="77"/>
              </a:rPr>
              <a:t> from the </a:t>
            </a:r>
            <a:r>
              <a:rPr lang="en-US" sz="2000" b="1" dirty="0">
                <a:latin typeface="Baloo 2" panose="03080502040302020200" pitchFamily="66" charset="77"/>
                <a:cs typeface="Baloo 2" panose="03080502040302020200" pitchFamily="66" charset="77"/>
              </a:rPr>
              <a:t>Hierarchy</a:t>
            </a:r>
            <a:r>
              <a:rPr sz="2000" dirty="0">
                <a:latin typeface="Baloo 2 Medium" panose="03080502040302020200" pitchFamily="66" charset="77"/>
                <a:cs typeface="Baloo 2 Medium" panose="03080502040302020200" pitchFamily="66" charset="77"/>
              </a:rPr>
              <a:t> into the </a:t>
            </a:r>
            <a:r>
              <a:rPr sz="2000" b="1" dirty="0">
                <a:latin typeface="Baloo 2" panose="03080502040302020200" pitchFamily="66" charset="77"/>
                <a:cs typeface="Baloo 2" panose="03080502040302020200" pitchFamily="66" charset="77"/>
              </a:rPr>
              <a:t>Start Button field</a:t>
            </a:r>
            <a:r>
              <a:rPr lang="en-US" sz="2000" b="1" dirty="0">
                <a:latin typeface="Baloo 2" panose="03080502040302020200" pitchFamily="66" charset="77"/>
                <a:cs typeface="Baloo 2" panose="03080502040302020200" pitchFamily="66" charset="77"/>
              </a:rPr>
              <a:t>.</a:t>
            </a:r>
            <a:endParaRPr sz="2000" dirty="0">
              <a:latin typeface="Baloo 2 Medium" panose="03080502040302020200" pitchFamily="66" charset="77"/>
              <a:cs typeface="Baloo 2 Medium" panose="03080502040302020200" pitchFamily="66" charset="77"/>
            </a:endParaRPr>
          </a:p>
          <a:p>
            <a:pPr marL="342900" indent="-342900">
              <a:buFont typeface="+mj-lt"/>
              <a:buAutoNum type="arabicPeriod"/>
            </a:pPr>
            <a:endParaRPr sz="2000" dirty="0">
              <a:latin typeface="Baloo 2 Medium" panose="03080502040302020200" pitchFamily="66" charset="77"/>
              <a:cs typeface="Baloo 2 Medium" panose="03080502040302020200" pitchFamily="66" charset="77"/>
            </a:endParaRPr>
          </a:p>
        </p:txBody>
      </p:sp>
      <p:pic>
        <p:nvPicPr>
          <p:cNvPr id="7" name="Picture 6" descr="A screenshot of a computer&#10;&#10;Description automatically generated">
            <a:extLst>
              <a:ext uri="{FF2B5EF4-FFF2-40B4-BE49-F238E27FC236}">
                <a16:creationId xmlns:a16="http://schemas.microsoft.com/office/drawing/2014/main" id="{A1D923AF-EAE1-2F20-A73F-6D3A50456D7F}"/>
              </a:ext>
            </a:extLst>
          </p:cNvPr>
          <p:cNvPicPr>
            <a:picLocks noChangeAspect="1"/>
          </p:cNvPicPr>
          <p:nvPr/>
        </p:nvPicPr>
        <p:blipFill>
          <a:blip r:embed="rId3"/>
          <a:stretch>
            <a:fillRect/>
          </a:stretch>
        </p:blipFill>
        <p:spPr>
          <a:xfrm>
            <a:off x="9692650" y="1005840"/>
            <a:ext cx="2064578" cy="4846320"/>
          </a:xfrm>
          <a:prstGeom prst="rect">
            <a:avLst/>
          </a:prstGeom>
        </p:spPr>
      </p:pic>
    </p:spTree>
    <p:extLst>
      <p:ext uri="{BB962C8B-B14F-4D97-AF65-F5344CB8AC3E}">
        <p14:creationId xmlns:p14="http://schemas.microsoft.com/office/powerpoint/2010/main" val="2149292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1AAD-C142-1842-59FF-078BF6BB79DD}"/>
              </a:ext>
            </a:extLst>
          </p:cNvPr>
          <p:cNvSpPr>
            <a:spLocks noGrp="1"/>
          </p:cNvSpPr>
          <p:nvPr>
            <p:ph type="title"/>
          </p:nvPr>
        </p:nvSpPr>
        <p:spPr>
          <a:xfrm>
            <a:off x="80302" y="-80010"/>
            <a:ext cx="12427787" cy="1047419"/>
          </a:xfrm>
        </p:spPr>
        <p:txBody>
          <a:bodyPr/>
          <a:lstStyle/>
          <a:p>
            <a:r>
              <a:rPr dirty="0">
                <a:latin typeface="Baloo 2 Medium" panose="03080502040302020200" pitchFamily="66" charset="77"/>
                <a:cs typeface="Baloo 2 Medium" panose="03080502040302020200" pitchFamily="66" charset="77"/>
              </a:rPr>
              <a:t>Code for Fade Animation (</a:t>
            </a:r>
            <a:r>
              <a:rPr lang="en-US" dirty="0">
                <a:latin typeface="Baloo 2 Medium" panose="03080502040302020200" pitchFamily="66" charset="77"/>
                <a:cs typeface="Baloo 2 Medium" panose="03080502040302020200" pitchFamily="66" charset="77"/>
              </a:rPr>
              <a:t>UNCOMMENT</a:t>
            </a:r>
            <a:r>
              <a:rPr dirty="0">
                <a:latin typeface="Baloo 2 Medium" panose="03080502040302020200" pitchFamily="66" charset="77"/>
                <a:cs typeface="Baloo 2 Medium" panose="03080502040302020200" pitchFamily="66" charset="77"/>
              </a:rPr>
              <a:t>)</a:t>
            </a:r>
          </a:p>
        </p:txBody>
      </p:sp>
      <p:sp>
        <p:nvSpPr>
          <p:cNvPr id="5" name="Content Placeholder 4">
            <a:extLst>
              <a:ext uri="{FF2B5EF4-FFF2-40B4-BE49-F238E27FC236}">
                <a16:creationId xmlns:a16="http://schemas.microsoft.com/office/drawing/2014/main" id="{EAD2CEDF-9921-B5F6-92C1-5807E9EA37F9}"/>
              </a:ext>
            </a:extLst>
          </p:cNvPr>
          <p:cNvSpPr txBox="1">
            <a:spLocks noGrp="1"/>
          </p:cNvSpPr>
          <p:nvPr>
            <p:ph idx="1"/>
          </p:nvPr>
        </p:nvSpPr>
        <p:spPr>
          <a:xfrm>
            <a:off x="207818" y="822826"/>
            <a:ext cx="11734800" cy="5596404"/>
          </a:xfrm>
          <a:prstGeom prst="rect">
            <a:avLst/>
          </a:prstGeom>
          <a:solidFill>
            <a:schemeClr val="tx1">
              <a:lumMod val="85000"/>
              <a:lumOff val="15000"/>
            </a:schemeClr>
          </a:solidFill>
          <a:ln>
            <a:noFill/>
          </a:ln>
        </p:spPr>
        <p:txBody>
          <a:bodyPr wrap="square" rtlCol="0">
            <a:spAutoFit/>
          </a:bodyPr>
          <a:lstStyle/>
          <a:p>
            <a:pPr marL="0" indent="0">
              <a:buNone/>
            </a:pPr>
            <a:r>
              <a:rPr lang="en-US" sz="1200" b="0" dirty="0">
                <a:solidFill>
                  <a:schemeClr val="bg1"/>
                </a:solidFill>
                <a:effectLst/>
                <a:latin typeface="Menlo" panose="020B0609030804020204" pitchFamily="49" charset="0"/>
              </a:rPr>
              <a:t>UNCOMMENT FROM STARTER CODE</a:t>
            </a:r>
          </a:p>
          <a:p>
            <a:pPr marL="0" indent="0">
              <a:buNone/>
            </a:pPr>
            <a:r>
              <a:rPr lang="en-US" sz="1200" b="0" dirty="0">
                <a:solidFill>
                  <a:srgbClr val="F92672"/>
                </a:solidFill>
                <a:effectLst/>
                <a:latin typeface="Menlo" panose="020B0609030804020204" pitchFamily="49" charset="0"/>
              </a:rPr>
              <a:t>void</a:t>
            </a:r>
            <a:r>
              <a:rPr lang="en-US" sz="1200" b="0" dirty="0">
                <a:solidFill>
                  <a:srgbClr val="F8F8F2"/>
                </a:solidFill>
                <a:effectLst/>
                <a:latin typeface="Menlo" panose="020B0609030804020204" pitchFamily="49" charset="0"/>
              </a:rPr>
              <a:t> </a:t>
            </a:r>
            <a:r>
              <a:rPr lang="en-US" sz="1200" b="0" dirty="0">
                <a:solidFill>
                  <a:srgbClr val="A6E22E"/>
                </a:solidFill>
                <a:effectLst/>
                <a:latin typeface="Menlo" panose="020B0609030804020204" pitchFamily="49" charset="0"/>
              </a:rPr>
              <a:t>Start</a:t>
            </a:r>
            <a:r>
              <a:rPr lang="en-US" sz="1200" b="0" dirty="0">
                <a:solidFill>
                  <a:srgbClr val="F8F8F2"/>
                </a:solidFill>
                <a:effectLst/>
                <a:latin typeface="Menlo" panose="020B0609030804020204" pitchFamily="49" charset="0"/>
              </a:rPr>
              <a:t>()</a:t>
            </a:r>
          </a:p>
          <a:p>
            <a:pPr marL="0" indent="0">
              <a:buNone/>
            </a:pPr>
            <a:r>
              <a:rPr lang="en-US" sz="1200" b="0" dirty="0">
                <a:solidFill>
                  <a:srgbClr val="F8F8F2"/>
                </a:solidFill>
                <a:effectLst/>
                <a:latin typeface="Menlo" panose="020B0609030804020204" pitchFamily="49" charset="0"/>
              </a:rPr>
              <a:t>{</a:t>
            </a:r>
          </a:p>
          <a:p>
            <a:pPr marL="0" indent="0">
              <a:buNone/>
            </a:pP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startButtonRect</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startButton</a:t>
            </a:r>
            <a:r>
              <a:rPr lang="en-US" sz="1200" b="0" dirty="0" err="1">
                <a:solidFill>
                  <a:srgbClr val="F92672"/>
                </a:solidFill>
                <a:effectLst/>
                <a:latin typeface="Menlo" panose="020B0609030804020204" pitchFamily="49" charset="0"/>
              </a:rPr>
              <a:t>.</a:t>
            </a:r>
            <a:r>
              <a:rPr lang="en-US" sz="1200" b="0" dirty="0" err="1">
                <a:solidFill>
                  <a:srgbClr val="F8F8F2"/>
                </a:solidFill>
                <a:effectLst/>
                <a:latin typeface="Menlo" panose="020B0609030804020204" pitchFamily="49" charset="0"/>
              </a:rPr>
              <a:t>GetComponent</a:t>
            </a:r>
            <a:r>
              <a:rPr lang="en-US" sz="1200" b="0" dirty="0">
                <a:solidFill>
                  <a:srgbClr val="F8F8F2"/>
                </a:solidFill>
                <a:effectLst/>
                <a:latin typeface="Menlo" panose="020B0609030804020204" pitchFamily="49" charset="0"/>
              </a:rPr>
              <a:t>&lt;</a:t>
            </a:r>
            <a:r>
              <a:rPr lang="en-US" sz="1200" b="0" dirty="0" err="1">
                <a:solidFill>
                  <a:srgbClr val="F8F8F2"/>
                </a:solidFill>
                <a:effectLst/>
                <a:latin typeface="Menlo" panose="020B0609030804020204" pitchFamily="49" charset="0"/>
              </a:rPr>
              <a:t>RectTransform</a:t>
            </a:r>
            <a:r>
              <a:rPr lang="en-US" sz="1200" b="0" dirty="0">
                <a:solidFill>
                  <a:srgbClr val="F8F8F2"/>
                </a:solidFill>
                <a:effectLst/>
                <a:latin typeface="Menlo" panose="020B0609030804020204" pitchFamily="49" charset="0"/>
              </a:rPr>
              <a:t>&gt;();</a:t>
            </a:r>
          </a:p>
          <a:p>
            <a:pPr marL="0" indent="0">
              <a:buNone/>
            </a:pPr>
            <a:br>
              <a:rPr lang="en-US" sz="1200" b="0" dirty="0">
                <a:solidFill>
                  <a:srgbClr val="F8F8F2"/>
                </a:solidFill>
                <a:effectLst/>
                <a:latin typeface="Menlo" panose="020B0609030804020204" pitchFamily="49" charset="0"/>
              </a:rPr>
            </a:b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startButton</a:t>
            </a:r>
            <a:r>
              <a:rPr lang="en-US" sz="1200" b="0" dirty="0" err="1">
                <a:solidFill>
                  <a:srgbClr val="F92672"/>
                </a:solidFill>
                <a:effectLst/>
                <a:latin typeface="Menlo" panose="020B0609030804020204" pitchFamily="49" charset="0"/>
              </a:rPr>
              <a:t>.</a:t>
            </a:r>
            <a:r>
              <a:rPr lang="en-US" sz="1200" b="0" dirty="0" err="1">
                <a:solidFill>
                  <a:srgbClr val="F8F8F2"/>
                </a:solidFill>
                <a:effectLst/>
                <a:latin typeface="Menlo" panose="020B0609030804020204" pitchFamily="49" charset="0"/>
              </a:rPr>
              <a:t>GetComponent</a:t>
            </a:r>
            <a:r>
              <a:rPr lang="en-US" sz="1200" b="0" dirty="0">
                <a:solidFill>
                  <a:srgbClr val="F8F8F2"/>
                </a:solidFill>
                <a:effectLst/>
                <a:latin typeface="Menlo" panose="020B0609030804020204" pitchFamily="49" charset="0"/>
              </a:rPr>
              <a:t>&lt;Image&gt;()</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color </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new</a:t>
            </a:r>
            <a:r>
              <a:rPr lang="en-US" sz="1200" b="0" dirty="0">
                <a:solidFill>
                  <a:srgbClr val="F8F8F2"/>
                </a:solidFill>
                <a:effectLst/>
                <a:latin typeface="Menlo" panose="020B0609030804020204" pitchFamily="49" charset="0"/>
              </a:rPr>
              <a:t> Color(</a:t>
            </a:r>
            <a:r>
              <a:rPr lang="en-US" sz="1200" b="0" dirty="0">
                <a:solidFill>
                  <a:srgbClr val="AE81FF"/>
                </a:solidFill>
                <a:effectLst/>
                <a:latin typeface="Menlo" panose="020B0609030804020204" pitchFamily="49" charset="0"/>
              </a:rPr>
              <a:t>1</a:t>
            </a:r>
            <a:r>
              <a:rPr lang="en-US" sz="1200" b="0" dirty="0">
                <a:solidFill>
                  <a:srgbClr val="F8F8F2"/>
                </a:solidFill>
                <a:effectLst/>
                <a:latin typeface="Menlo" panose="020B0609030804020204" pitchFamily="49" charset="0"/>
              </a:rPr>
              <a:t>, </a:t>
            </a:r>
            <a:r>
              <a:rPr lang="en-US" sz="1200" b="0" dirty="0">
                <a:solidFill>
                  <a:srgbClr val="AE81FF"/>
                </a:solidFill>
                <a:effectLst/>
                <a:latin typeface="Menlo" panose="020B0609030804020204" pitchFamily="49" charset="0"/>
              </a:rPr>
              <a:t>1</a:t>
            </a:r>
            <a:r>
              <a:rPr lang="en-US" sz="1200" b="0" dirty="0">
                <a:solidFill>
                  <a:srgbClr val="F8F8F2"/>
                </a:solidFill>
                <a:effectLst/>
                <a:latin typeface="Menlo" panose="020B0609030804020204" pitchFamily="49" charset="0"/>
              </a:rPr>
              <a:t>, </a:t>
            </a:r>
            <a:r>
              <a:rPr lang="en-US" sz="1200" b="0" dirty="0">
                <a:solidFill>
                  <a:srgbClr val="AE81FF"/>
                </a:solidFill>
                <a:effectLst/>
                <a:latin typeface="Menlo" panose="020B0609030804020204" pitchFamily="49" charset="0"/>
              </a:rPr>
              <a:t>1</a:t>
            </a:r>
            <a:r>
              <a:rPr lang="en-US" sz="1200" b="0" dirty="0">
                <a:solidFill>
                  <a:srgbClr val="F8F8F2"/>
                </a:solidFill>
                <a:effectLst/>
                <a:latin typeface="Menlo" panose="020B0609030804020204" pitchFamily="49" charset="0"/>
              </a:rPr>
              <a:t>, </a:t>
            </a:r>
            <a:r>
              <a:rPr lang="en-US" sz="1200" b="0" dirty="0">
                <a:solidFill>
                  <a:srgbClr val="AE81FF"/>
                </a:solidFill>
                <a:effectLst/>
                <a:latin typeface="Menlo" panose="020B0609030804020204" pitchFamily="49" charset="0"/>
              </a:rPr>
              <a:t>0</a:t>
            </a:r>
            <a:r>
              <a:rPr lang="en-US" sz="1200" b="0" dirty="0">
                <a:solidFill>
                  <a:srgbClr val="F8F8F2"/>
                </a:solidFill>
                <a:effectLst/>
                <a:latin typeface="Menlo" panose="020B0609030804020204" pitchFamily="49" charset="0"/>
              </a:rPr>
              <a:t>);</a:t>
            </a:r>
          </a:p>
          <a:p>
            <a:pPr marL="0" indent="0">
              <a:buNone/>
            </a:pP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startButtonRect</a:t>
            </a:r>
            <a:r>
              <a:rPr lang="en-US" sz="1200" b="0" dirty="0" err="1">
                <a:solidFill>
                  <a:srgbClr val="F92672"/>
                </a:solidFill>
                <a:effectLst/>
                <a:latin typeface="Menlo" panose="020B0609030804020204" pitchFamily="49" charset="0"/>
              </a:rPr>
              <a:t>.</a:t>
            </a:r>
            <a:r>
              <a:rPr lang="en-US" sz="1200" b="0" dirty="0" err="1">
                <a:solidFill>
                  <a:srgbClr val="F8F8F2"/>
                </a:solidFill>
                <a:effectLst/>
                <a:latin typeface="Menlo" panose="020B0609030804020204" pitchFamily="49" charset="0"/>
              </a:rPr>
              <a:t>localScale</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 Vector3</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one </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 </a:t>
            </a:r>
            <a:r>
              <a:rPr lang="en-US" sz="1200" b="0" dirty="0">
                <a:solidFill>
                  <a:srgbClr val="AE81FF"/>
                </a:solidFill>
                <a:effectLst/>
                <a:latin typeface="Menlo" panose="020B0609030804020204" pitchFamily="49" charset="0"/>
              </a:rPr>
              <a:t>0.8f</a:t>
            </a:r>
            <a:r>
              <a:rPr lang="en-US" sz="1200" b="0" dirty="0">
                <a:solidFill>
                  <a:srgbClr val="F8F8F2"/>
                </a:solidFill>
                <a:effectLst/>
                <a:latin typeface="Menlo" panose="020B0609030804020204" pitchFamily="49" charset="0"/>
              </a:rPr>
              <a:t>;</a:t>
            </a:r>
          </a:p>
          <a:p>
            <a:pPr marL="0" indent="0">
              <a:buNone/>
            </a:pP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isFading</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true</a:t>
            </a:r>
            <a:r>
              <a:rPr lang="en-US" sz="1200" b="0" dirty="0">
                <a:solidFill>
                  <a:srgbClr val="F8F8F2"/>
                </a:solidFill>
                <a:effectLst/>
                <a:latin typeface="Menlo" panose="020B0609030804020204" pitchFamily="49" charset="0"/>
              </a:rPr>
              <a:t>;</a:t>
            </a:r>
          </a:p>
          <a:p>
            <a:pPr marL="0" indent="0">
              <a:buNone/>
            </a:pPr>
            <a:br>
              <a:rPr lang="en-US" sz="1200" b="0" dirty="0">
                <a:solidFill>
                  <a:srgbClr val="F8F8F2"/>
                </a:solidFill>
                <a:effectLst/>
                <a:latin typeface="Menlo" panose="020B0609030804020204" pitchFamily="49" charset="0"/>
              </a:rPr>
            </a:b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startButtonRect</a:t>
            </a:r>
            <a:r>
              <a:rPr lang="en-US" sz="1200" b="0" dirty="0" err="1">
                <a:solidFill>
                  <a:srgbClr val="F92672"/>
                </a:solidFill>
                <a:effectLst/>
                <a:latin typeface="Menlo" panose="020B0609030804020204" pitchFamily="49" charset="0"/>
              </a:rPr>
              <a:t>.</a:t>
            </a:r>
            <a:r>
              <a:rPr lang="en-US" sz="1200" b="0" dirty="0" err="1">
                <a:solidFill>
                  <a:srgbClr val="F8F8F2"/>
                </a:solidFill>
                <a:effectLst/>
                <a:latin typeface="Menlo" panose="020B0609030804020204" pitchFamily="49" charset="0"/>
              </a:rPr>
              <a:t>anchoredPosition</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new</a:t>
            </a:r>
            <a:r>
              <a:rPr lang="en-US" sz="1200" b="0" dirty="0">
                <a:solidFill>
                  <a:srgbClr val="F8F8F2"/>
                </a:solidFill>
                <a:effectLst/>
                <a:latin typeface="Menlo" panose="020B0609030804020204" pitchFamily="49" charset="0"/>
              </a:rPr>
              <a:t> Vector2(</a:t>
            </a:r>
            <a:r>
              <a:rPr lang="en-US" sz="1200" b="0" dirty="0">
                <a:solidFill>
                  <a:srgbClr val="AE81FF"/>
                </a:solidFill>
                <a:effectLst/>
                <a:latin typeface="Menlo" panose="020B0609030804020204" pitchFamily="49" charset="0"/>
              </a:rPr>
              <a:t>0</a:t>
            </a:r>
            <a:r>
              <a:rPr lang="en-US" sz="1200" b="0" dirty="0">
                <a:solidFill>
                  <a:srgbClr val="F8F8F2"/>
                </a:solidFill>
                <a:effectLst/>
                <a:latin typeface="Menlo" panose="020B0609030804020204" pitchFamily="49" charset="0"/>
              </a:rPr>
              <a:t>, </a:t>
            </a:r>
            <a:r>
              <a:rPr lang="en-US" sz="1200" b="0" dirty="0">
                <a:solidFill>
                  <a:srgbClr val="AE81FF"/>
                </a:solidFill>
                <a:effectLst/>
                <a:latin typeface="Menlo" panose="020B0609030804020204" pitchFamily="49" charset="0"/>
              </a:rPr>
              <a:t>0</a:t>
            </a:r>
            <a:r>
              <a:rPr lang="en-US" sz="1200" b="0" dirty="0">
                <a:solidFill>
                  <a:srgbClr val="F8F8F2"/>
                </a:solidFill>
                <a:effectLst/>
                <a:latin typeface="Menlo" panose="020B0609030804020204" pitchFamily="49" charset="0"/>
              </a:rPr>
              <a:t>);</a:t>
            </a:r>
          </a:p>
          <a:p>
            <a:pPr marL="0" indent="0">
              <a:buNone/>
            </a:pPr>
            <a:r>
              <a:rPr lang="en-US" sz="1200" b="0" dirty="0">
                <a:solidFill>
                  <a:srgbClr val="F8F8F2"/>
                </a:solidFill>
                <a:effectLst/>
                <a:latin typeface="Menlo" panose="020B0609030804020204" pitchFamily="49" charset="0"/>
              </a:rPr>
              <a:t>}</a:t>
            </a:r>
          </a:p>
          <a:p>
            <a:pPr marL="0" indent="0">
              <a:buNone/>
            </a:pPr>
            <a:r>
              <a:rPr lang="en-US" sz="1200" b="0" dirty="0">
                <a:solidFill>
                  <a:srgbClr val="F92672"/>
                </a:solidFill>
                <a:effectLst/>
                <a:latin typeface="Menlo" panose="020B0609030804020204" pitchFamily="49" charset="0"/>
              </a:rPr>
              <a:t>void</a:t>
            </a:r>
            <a:r>
              <a:rPr lang="en-US" sz="1200" b="0" dirty="0">
                <a:solidFill>
                  <a:srgbClr val="F8F8F2"/>
                </a:solidFill>
                <a:effectLst/>
                <a:latin typeface="Menlo" panose="020B0609030804020204" pitchFamily="49" charset="0"/>
              </a:rPr>
              <a:t> </a:t>
            </a:r>
            <a:r>
              <a:rPr lang="en-US" sz="1200" b="0" dirty="0">
                <a:solidFill>
                  <a:srgbClr val="A6E22E"/>
                </a:solidFill>
                <a:effectLst/>
                <a:latin typeface="Menlo" panose="020B0609030804020204" pitchFamily="49" charset="0"/>
              </a:rPr>
              <a:t>Update</a:t>
            </a:r>
            <a:r>
              <a:rPr lang="en-US" sz="1200" b="0" dirty="0">
                <a:solidFill>
                  <a:srgbClr val="F8F8F2"/>
                </a:solidFill>
                <a:effectLst/>
                <a:latin typeface="Menlo" panose="020B0609030804020204" pitchFamily="49" charset="0"/>
              </a:rPr>
              <a:t>()</a:t>
            </a:r>
          </a:p>
          <a:p>
            <a:pPr marL="0" indent="0">
              <a:buNone/>
            </a:pPr>
            <a:r>
              <a:rPr lang="en-US" sz="1200" b="0" dirty="0">
                <a:solidFill>
                  <a:srgbClr val="F8F8F2"/>
                </a:solidFill>
                <a:effectLst/>
                <a:latin typeface="Menlo" panose="020B0609030804020204" pitchFamily="49" charset="0"/>
              </a:rPr>
              <a:t>{</a:t>
            </a:r>
          </a:p>
          <a:p>
            <a:pPr marL="0" indent="0">
              <a:buNone/>
            </a:pPr>
            <a:r>
              <a:rPr lang="en-US" sz="1200" b="0" dirty="0">
                <a:solidFill>
                  <a:srgbClr val="F92672"/>
                </a:solidFill>
                <a:effectLst/>
                <a:latin typeface="Menlo" panose="020B0609030804020204" pitchFamily="49" charset="0"/>
              </a:rPr>
              <a:t>	if</a:t>
            </a: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isFading</a:t>
            </a:r>
            <a:r>
              <a:rPr lang="en-US" sz="1200" b="0" dirty="0">
                <a:solidFill>
                  <a:srgbClr val="F8F8F2"/>
                </a:solidFill>
                <a:effectLst/>
                <a:latin typeface="Menlo" panose="020B0609030804020204" pitchFamily="49" charset="0"/>
              </a:rPr>
              <a:t>){</a:t>
            </a:r>
          </a:p>
          <a:p>
            <a:pPr marL="0" indent="0">
              <a:buNone/>
            </a:pP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fadeProgress</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Time</a:t>
            </a:r>
            <a:r>
              <a:rPr lang="en-US" sz="1200" b="0" dirty="0" err="1">
                <a:solidFill>
                  <a:srgbClr val="F92672"/>
                </a:solidFill>
                <a:effectLst/>
                <a:latin typeface="Menlo" panose="020B0609030804020204" pitchFamily="49" charset="0"/>
              </a:rPr>
              <a:t>.</a:t>
            </a:r>
            <a:r>
              <a:rPr lang="en-US" sz="1200" b="0" dirty="0" err="1">
                <a:solidFill>
                  <a:srgbClr val="F8F8F2"/>
                </a:solidFill>
                <a:effectLst/>
                <a:latin typeface="Menlo" panose="020B0609030804020204" pitchFamily="49" charset="0"/>
              </a:rPr>
              <a:t>deltaTime</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 </a:t>
            </a:r>
            <a:r>
              <a:rPr lang="en-US" sz="1200" b="0" dirty="0">
                <a:solidFill>
                  <a:srgbClr val="AE81FF"/>
                </a:solidFill>
                <a:effectLst/>
                <a:latin typeface="Menlo" panose="020B0609030804020204" pitchFamily="49" charset="0"/>
              </a:rPr>
              <a:t>1f</a:t>
            </a:r>
            <a:r>
              <a:rPr lang="en-US" sz="1200" b="0" dirty="0">
                <a:solidFill>
                  <a:srgbClr val="F8F8F2"/>
                </a:solidFill>
                <a:effectLst/>
                <a:latin typeface="Menlo" panose="020B0609030804020204" pitchFamily="49" charset="0"/>
              </a:rPr>
              <a:t>;</a:t>
            </a:r>
          </a:p>
          <a:p>
            <a:pPr marL="0" indent="0">
              <a:buNone/>
            </a:pPr>
            <a:r>
              <a:rPr lang="en-US" sz="1200" b="0" dirty="0">
                <a:solidFill>
                  <a:srgbClr val="F92672"/>
                </a:solidFill>
                <a:effectLst/>
                <a:latin typeface="Menlo" panose="020B0609030804020204" pitchFamily="49" charset="0"/>
              </a:rPr>
              <a:t>		float</a:t>
            </a:r>
            <a:r>
              <a:rPr lang="en-US" sz="1200" b="0" dirty="0">
                <a:solidFill>
                  <a:srgbClr val="F8F8F2"/>
                </a:solidFill>
                <a:effectLst/>
                <a:latin typeface="Menlo" panose="020B0609030804020204" pitchFamily="49" charset="0"/>
              </a:rPr>
              <a:t> alpha </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fadeEase</a:t>
            </a:r>
            <a:r>
              <a:rPr lang="en-US" sz="1200" b="0" dirty="0" err="1">
                <a:solidFill>
                  <a:srgbClr val="F92672"/>
                </a:solidFill>
                <a:effectLst/>
                <a:latin typeface="Menlo" panose="020B0609030804020204" pitchFamily="49" charset="0"/>
              </a:rPr>
              <a:t>.</a:t>
            </a:r>
            <a:r>
              <a:rPr lang="en-US" sz="1200" b="0" dirty="0" err="1">
                <a:solidFill>
                  <a:srgbClr val="F8F8F2"/>
                </a:solidFill>
                <a:effectLst/>
                <a:latin typeface="Menlo" panose="020B0609030804020204" pitchFamily="49" charset="0"/>
              </a:rPr>
              <a:t>Evaluate</a:t>
            </a:r>
            <a:r>
              <a:rPr lang="en-US" sz="1200" b="0" dirty="0">
                <a:solidFill>
                  <a:srgbClr val="F8F8F2"/>
                </a:solidFill>
                <a:effectLst/>
                <a:latin typeface="Menlo" panose="020B0609030804020204" pitchFamily="49" charset="0"/>
              </a:rPr>
              <a:t>(</a:t>
            </a:r>
            <a:r>
              <a:rPr lang="en-US" sz="1200" b="0" dirty="0" err="1">
                <a:solidFill>
                  <a:srgbClr val="F8F8F2"/>
                </a:solidFill>
                <a:effectLst/>
                <a:latin typeface="Menlo" panose="020B0609030804020204" pitchFamily="49" charset="0"/>
              </a:rPr>
              <a:t>fadeProgress</a:t>
            </a:r>
            <a:r>
              <a:rPr lang="en-US" sz="1200" b="0" dirty="0">
                <a:solidFill>
                  <a:srgbClr val="F8F8F2"/>
                </a:solidFill>
                <a:effectLst/>
                <a:latin typeface="Menlo" panose="020B0609030804020204" pitchFamily="49" charset="0"/>
              </a:rPr>
              <a:t>);</a:t>
            </a:r>
          </a:p>
          <a:p>
            <a:pPr marL="0" indent="0">
              <a:buNone/>
            </a:pP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startButton</a:t>
            </a:r>
            <a:r>
              <a:rPr lang="en-US" sz="1200" b="0" dirty="0" err="1">
                <a:solidFill>
                  <a:srgbClr val="F92672"/>
                </a:solidFill>
                <a:effectLst/>
                <a:latin typeface="Menlo" panose="020B0609030804020204" pitchFamily="49" charset="0"/>
              </a:rPr>
              <a:t>.</a:t>
            </a:r>
            <a:r>
              <a:rPr lang="en-US" sz="1200" b="0" dirty="0" err="1">
                <a:solidFill>
                  <a:srgbClr val="F8F8F2"/>
                </a:solidFill>
                <a:effectLst/>
                <a:latin typeface="Menlo" panose="020B0609030804020204" pitchFamily="49" charset="0"/>
              </a:rPr>
              <a:t>GetComponent</a:t>
            </a:r>
            <a:r>
              <a:rPr lang="en-US" sz="1200" b="0" dirty="0">
                <a:solidFill>
                  <a:srgbClr val="F8F8F2"/>
                </a:solidFill>
                <a:effectLst/>
                <a:latin typeface="Menlo" panose="020B0609030804020204" pitchFamily="49" charset="0"/>
              </a:rPr>
              <a:t>&lt;Image&gt;()</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color </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new</a:t>
            </a:r>
            <a:r>
              <a:rPr lang="en-US" sz="1200" b="0" dirty="0">
                <a:solidFill>
                  <a:srgbClr val="F8F8F2"/>
                </a:solidFill>
                <a:effectLst/>
                <a:latin typeface="Menlo" panose="020B0609030804020204" pitchFamily="49" charset="0"/>
              </a:rPr>
              <a:t> Color(</a:t>
            </a:r>
            <a:r>
              <a:rPr lang="en-US" sz="1200" b="0" dirty="0">
                <a:solidFill>
                  <a:srgbClr val="AE81FF"/>
                </a:solidFill>
                <a:effectLst/>
                <a:latin typeface="Menlo" panose="020B0609030804020204" pitchFamily="49" charset="0"/>
              </a:rPr>
              <a:t>1</a:t>
            </a:r>
            <a:r>
              <a:rPr lang="en-US" sz="1200" b="0" dirty="0">
                <a:solidFill>
                  <a:srgbClr val="F8F8F2"/>
                </a:solidFill>
                <a:effectLst/>
                <a:latin typeface="Menlo" panose="020B0609030804020204" pitchFamily="49" charset="0"/>
              </a:rPr>
              <a:t>, </a:t>
            </a:r>
            <a:r>
              <a:rPr lang="en-US" sz="1200" b="0" dirty="0">
                <a:solidFill>
                  <a:srgbClr val="AE81FF"/>
                </a:solidFill>
                <a:effectLst/>
                <a:latin typeface="Menlo" panose="020B0609030804020204" pitchFamily="49" charset="0"/>
              </a:rPr>
              <a:t>1</a:t>
            </a:r>
            <a:r>
              <a:rPr lang="en-US" sz="1200" b="0" dirty="0">
                <a:solidFill>
                  <a:srgbClr val="F8F8F2"/>
                </a:solidFill>
                <a:effectLst/>
                <a:latin typeface="Menlo" panose="020B0609030804020204" pitchFamily="49" charset="0"/>
              </a:rPr>
              <a:t>, </a:t>
            </a:r>
            <a:r>
              <a:rPr lang="en-US" sz="1200" b="0" dirty="0">
                <a:solidFill>
                  <a:srgbClr val="AE81FF"/>
                </a:solidFill>
                <a:effectLst/>
                <a:latin typeface="Menlo" panose="020B0609030804020204" pitchFamily="49" charset="0"/>
              </a:rPr>
              <a:t>1</a:t>
            </a:r>
            <a:r>
              <a:rPr lang="en-US" sz="1200" b="0" dirty="0">
                <a:solidFill>
                  <a:srgbClr val="F8F8F2"/>
                </a:solidFill>
                <a:effectLst/>
                <a:latin typeface="Menlo" panose="020B0609030804020204" pitchFamily="49" charset="0"/>
              </a:rPr>
              <a:t>, alpha);</a:t>
            </a:r>
          </a:p>
          <a:p>
            <a:pPr marL="0" indent="0">
              <a:buNone/>
            </a:pPr>
            <a:r>
              <a:rPr lang="en-US" sz="1200" b="0" dirty="0">
                <a:solidFill>
                  <a:srgbClr val="F92672"/>
                </a:solidFill>
                <a:effectLst/>
                <a:latin typeface="Menlo" panose="020B0609030804020204" pitchFamily="49" charset="0"/>
              </a:rPr>
              <a:t>		if</a:t>
            </a: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fadeProgress</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&gt;=</a:t>
            </a:r>
            <a:r>
              <a:rPr lang="en-US" sz="1200" b="0" dirty="0">
                <a:solidFill>
                  <a:srgbClr val="F8F8F2"/>
                </a:solidFill>
                <a:effectLst/>
                <a:latin typeface="Menlo" panose="020B0609030804020204" pitchFamily="49" charset="0"/>
              </a:rPr>
              <a:t> </a:t>
            </a:r>
            <a:r>
              <a:rPr lang="en-US" sz="1200" b="0" dirty="0">
                <a:solidFill>
                  <a:srgbClr val="AE81FF"/>
                </a:solidFill>
                <a:effectLst/>
                <a:latin typeface="Menlo" panose="020B0609030804020204" pitchFamily="49" charset="0"/>
              </a:rPr>
              <a:t>1f</a:t>
            </a:r>
            <a:r>
              <a:rPr lang="en-US" sz="1200" b="0" dirty="0">
                <a:solidFill>
                  <a:srgbClr val="F8F8F2"/>
                </a:solidFill>
                <a:effectLst/>
                <a:latin typeface="Menlo" panose="020B0609030804020204" pitchFamily="49" charset="0"/>
              </a:rPr>
              <a:t>) </a:t>
            </a:r>
            <a:r>
              <a:rPr lang="en-US" sz="1200" b="0" dirty="0" err="1">
                <a:solidFill>
                  <a:srgbClr val="F8F8F2"/>
                </a:solidFill>
                <a:effectLst/>
                <a:latin typeface="Menlo" panose="020B0609030804020204" pitchFamily="49" charset="0"/>
              </a:rPr>
              <a:t>isFading</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a:t>
            </a:r>
            <a:r>
              <a:rPr lang="en-US" sz="1200" b="0" dirty="0">
                <a:solidFill>
                  <a:srgbClr val="F8F8F2"/>
                </a:solidFill>
                <a:effectLst/>
                <a:latin typeface="Menlo" panose="020B0609030804020204" pitchFamily="49" charset="0"/>
              </a:rPr>
              <a:t> </a:t>
            </a:r>
            <a:r>
              <a:rPr lang="en-US" sz="1200" b="0" dirty="0">
                <a:solidFill>
                  <a:srgbClr val="F92672"/>
                </a:solidFill>
                <a:effectLst/>
                <a:latin typeface="Menlo" panose="020B0609030804020204" pitchFamily="49" charset="0"/>
              </a:rPr>
              <a:t>false</a:t>
            </a:r>
            <a:r>
              <a:rPr lang="en-US" sz="1200" b="0" dirty="0">
                <a:solidFill>
                  <a:srgbClr val="F8F8F2"/>
                </a:solidFill>
                <a:effectLst/>
                <a:latin typeface="Menlo" panose="020B0609030804020204" pitchFamily="49" charset="0"/>
              </a:rPr>
              <a:t>;</a:t>
            </a:r>
          </a:p>
          <a:p>
            <a:pPr marL="0" indent="0">
              <a:buNone/>
            </a:pPr>
            <a:r>
              <a:rPr lang="en-US" sz="1200" b="0" dirty="0">
                <a:solidFill>
                  <a:srgbClr val="F8F8F2"/>
                </a:solidFill>
                <a:effectLst/>
                <a:latin typeface="Menlo" panose="020B0609030804020204" pitchFamily="49" charset="0"/>
              </a:rPr>
              <a:t>	}</a:t>
            </a:r>
          </a:p>
          <a:p>
            <a:pPr marL="0" indent="0">
              <a:buNone/>
            </a:pPr>
            <a:r>
              <a:rPr lang="en-US" sz="1200" b="0" dirty="0">
                <a:solidFill>
                  <a:srgbClr val="F8F8F2"/>
                </a:solidFill>
                <a:effectLst/>
                <a:latin typeface="Menlo" panose="020B0609030804020204" pitchFamily="49" charset="0"/>
              </a:rPr>
              <a:t>}</a:t>
            </a:r>
          </a:p>
        </p:txBody>
      </p:sp>
    </p:spTree>
    <p:extLst>
      <p:ext uri="{BB962C8B-B14F-4D97-AF65-F5344CB8AC3E}">
        <p14:creationId xmlns:p14="http://schemas.microsoft.com/office/powerpoint/2010/main" val="1275881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3BF36-5152-353F-DBAE-D1E5F94F1368}"/>
              </a:ext>
            </a:extLst>
          </p:cNvPr>
          <p:cNvSpPr>
            <a:spLocks noGrp="1"/>
          </p:cNvSpPr>
          <p:nvPr>
            <p:ph type="title"/>
          </p:nvPr>
        </p:nvSpPr>
        <p:spPr>
          <a:xfrm>
            <a:off x="0" y="-75651"/>
            <a:ext cx="10515600" cy="1325563"/>
          </a:xfrm>
        </p:spPr>
        <p:txBody>
          <a:bodyPr/>
          <a:lstStyle/>
          <a:p>
            <a:r>
              <a:rPr lang="en-US" dirty="0">
                <a:latin typeface="Baloo 2 Medium" panose="03080502040302020200" pitchFamily="66" charset="77"/>
                <a:cs typeface="Baloo 2 Medium" panose="03080502040302020200" pitchFamily="66" charset="77"/>
              </a:rPr>
              <a:t>Moving UI Elements (Custom Ease)</a:t>
            </a:r>
            <a:endParaRPr dirty="0">
              <a:latin typeface="Baloo 2 Medium" panose="03080502040302020200" pitchFamily="66" charset="77"/>
              <a:cs typeface="Baloo 2 Medium" panose="03080502040302020200" pitchFamily="66" charset="77"/>
            </a:endParaRPr>
          </a:p>
        </p:txBody>
      </p:sp>
      <p:sp>
        <p:nvSpPr>
          <p:cNvPr id="3" name="Content Placeholder 2">
            <a:extLst>
              <a:ext uri="{FF2B5EF4-FFF2-40B4-BE49-F238E27FC236}">
                <a16:creationId xmlns:a16="http://schemas.microsoft.com/office/drawing/2014/main" id="{52FAC57E-0D61-A612-C735-135337745985}"/>
              </a:ext>
            </a:extLst>
          </p:cNvPr>
          <p:cNvSpPr>
            <a:spLocks noGrp="1"/>
          </p:cNvSpPr>
          <p:nvPr>
            <p:ph idx="1"/>
          </p:nvPr>
        </p:nvSpPr>
        <p:spPr>
          <a:xfrm>
            <a:off x="172115" y="913142"/>
            <a:ext cx="7136960" cy="4639519"/>
          </a:xfrm>
        </p:spPr>
        <p:txBody>
          <a:bodyPr>
            <a:noAutofit/>
          </a:bodyPr>
          <a:lstStyle/>
          <a:p>
            <a:pPr>
              <a:buAutoNum type="arabicPeriod"/>
            </a:pPr>
            <a:r>
              <a:rPr lang="en-US" sz="1600" dirty="0">
                <a:latin typeface="Baloo 2 Medium" panose="03080502040302020200" pitchFamily="66" charset="77"/>
                <a:cs typeface="Baloo 2 Medium" panose="03080502040302020200" pitchFamily="66" charset="77"/>
              </a:rPr>
              <a:t>Create the Scoreboard Panel:</a:t>
            </a:r>
          </a:p>
          <a:p>
            <a:pPr lvl="1">
              <a:buAutoNum type="arabicPeriod"/>
            </a:pPr>
            <a:r>
              <a:rPr lang="en-US" sz="1600" dirty="0">
                <a:latin typeface="Baloo 2 Medium" panose="03080502040302020200" pitchFamily="66" charset="77"/>
                <a:cs typeface="Baloo 2 Medium" panose="03080502040302020200" pitchFamily="66" charset="77"/>
              </a:rPr>
              <a:t>In the </a:t>
            </a:r>
            <a:r>
              <a:rPr lang="en-US" sz="1600" b="1" dirty="0">
                <a:latin typeface="Baloo 2 Medium" panose="03080502040302020200" pitchFamily="66" charset="77"/>
                <a:cs typeface="Baloo 2 Medium" panose="03080502040302020200" pitchFamily="66" charset="77"/>
              </a:rPr>
              <a:t>Hierarchy</a:t>
            </a:r>
            <a:r>
              <a:rPr lang="en-US" sz="1600" dirty="0">
                <a:latin typeface="Baloo 2 Medium" panose="03080502040302020200" pitchFamily="66" charset="77"/>
                <a:cs typeface="Baloo 2 Medium" panose="03080502040302020200" pitchFamily="66" charset="77"/>
              </a:rPr>
              <a:t>, right-click and select </a:t>
            </a:r>
            <a:r>
              <a:rPr lang="en-US" sz="1600" b="1" dirty="0">
                <a:latin typeface="Baloo 2 Medium" panose="03080502040302020200" pitchFamily="66" charset="77"/>
                <a:cs typeface="Baloo 2 Medium" panose="03080502040302020200" pitchFamily="66" charset="77"/>
              </a:rPr>
              <a:t>UI &gt; Panel, and name it </a:t>
            </a:r>
            <a:r>
              <a:rPr lang="en-US" sz="1600" b="1" dirty="0" err="1">
                <a:latin typeface="Baloo 2 Medium" panose="03080502040302020200" pitchFamily="66" charset="77"/>
                <a:cs typeface="Baloo 2 Medium" panose="03080502040302020200" pitchFamily="66" charset="77"/>
              </a:rPr>
              <a:t>ScoreboardPanel</a:t>
            </a:r>
            <a:r>
              <a:rPr lang="en-US" sz="1600" dirty="0">
                <a:latin typeface="Baloo 2 Medium" panose="03080502040302020200" pitchFamily="66" charset="77"/>
                <a:cs typeface="Baloo 2 Medium" panose="03080502040302020200" pitchFamily="66" charset="77"/>
              </a:rPr>
              <a:t>.</a:t>
            </a:r>
          </a:p>
          <a:p>
            <a:pPr lvl="1">
              <a:buAutoNum type="arabicPeriod"/>
            </a:pPr>
            <a:r>
              <a:rPr lang="en-US" sz="1600" dirty="0">
                <a:latin typeface="Baloo 2 Medium" panose="03080502040302020200" pitchFamily="66" charset="77"/>
                <a:cs typeface="Baloo 2 Medium" panose="03080502040302020200" pitchFamily="66" charset="77"/>
              </a:rPr>
              <a:t>Adjust the size of the panel to be smaller than the screen (</a:t>
            </a:r>
            <a:r>
              <a:rPr lang="en-US" sz="1600" b="1" dirty="0">
                <a:latin typeface="Baloo 2 Medium" panose="03080502040302020200" pitchFamily="66" charset="77"/>
                <a:cs typeface="Baloo 2 Medium" panose="03080502040302020200" pitchFamily="66" charset="77"/>
              </a:rPr>
              <a:t> Width = 1000, Height = 300).</a:t>
            </a:r>
          </a:p>
          <a:p>
            <a:pPr lvl="1">
              <a:buAutoNum type="arabicPeriod"/>
            </a:pPr>
            <a:r>
              <a:rPr lang="en-US" sz="1600" dirty="0">
                <a:latin typeface="Baloo 2 Medium" panose="03080502040302020200" pitchFamily="66" charset="77"/>
                <a:cs typeface="Baloo 2 Medium" panose="03080502040302020200" pitchFamily="66" charset="77"/>
              </a:rPr>
              <a:t>Change the Color to make it visible (</a:t>
            </a:r>
            <a:r>
              <a:rPr lang="en-US" sz="1600" b="1" dirty="0">
                <a:latin typeface="Baloo 2 Medium" panose="03080502040302020200" pitchFamily="66" charset="77"/>
                <a:cs typeface="Baloo 2 Medium" panose="03080502040302020200" pitchFamily="66" charset="77"/>
              </a:rPr>
              <a:t>light gray or blue</a:t>
            </a:r>
            <a:r>
              <a:rPr lang="en-US" sz="1600" dirty="0">
                <a:latin typeface="Baloo 2 Medium" panose="03080502040302020200" pitchFamily="66" charset="77"/>
                <a:cs typeface="Baloo 2 Medium" panose="03080502040302020200" pitchFamily="66" charset="77"/>
              </a:rPr>
              <a:t>).</a:t>
            </a:r>
          </a:p>
          <a:p>
            <a:pPr>
              <a:buAutoNum type="arabicPeriod"/>
            </a:pPr>
            <a:r>
              <a:rPr lang="en-US" sz="1600" dirty="0">
                <a:latin typeface="Baloo 2 Medium" panose="03080502040302020200" pitchFamily="66" charset="77"/>
                <a:cs typeface="Baloo 2 Medium" panose="03080502040302020200" pitchFamily="66" charset="77"/>
              </a:rPr>
              <a:t>Add the Score Text:</a:t>
            </a:r>
          </a:p>
          <a:p>
            <a:pPr lvl="1">
              <a:buAutoNum type="arabicPeriod"/>
            </a:pPr>
            <a:r>
              <a:rPr lang="en-US" sz="1600" dirty="0">
                <a:latin typeface="Baloo 2 Medium" panose="03080502040302020200" pitchFamily="66" charset="77"/>
                <a:cs typeface="Baloo 2 Medium" panose="03080502040302020200" pitchFamily="66" charset="77"/>
              </a:rPr>
              <a:t>Right-click on the </a:t>
            </a:r>
            <a:r>
              <a:rPr lang="en-US" sz="1600" b="1" dirty="0" err="1">
                <a:latin typeface="Baloo 2 Medium" panose="03080502040302020200" pitchFamily="66" charset="77"/>
                <a:cs typeface="Baloo 2 Medium" panose="03080502040302020200" pitchFamily="66" charset="77"/>
              </a:rPr>
              <a:t>ScoreboardPanel</a:t>
            </a:r>
            <a:r>
              <a:rPr lang="en-US" sz="1600" dirty="0">
                <a:latin typeface="Baloo 2 Medium" panose="03080502040302020200" pitchFamily="66" charset="77"/>
                <a:cs typeface="Baloo 2 Medium" panose="03080502040302020200" pitchFamily="66" charset="77"/>
              </a:rPr>
              <a:t> in the </a:t>
            </a:r>
            <a:r>
              <a:rPr lang="en-US" sz="1600" b="1" dirty="0">
                <a:latin typeface="Baloo 2 Medium" panose="03080502040302020200" pitchFamily="66" charset="77"/>
                <a:cs typeface="Baloo 2 Medium" panose="03080502040302020200" pitchFamily="66" charset="77"/>
              </a:rPr>
              <a:t>Hierarchy</a:t>
            </a:r>
            <a:r>
              <a:rPr lang="en-US" sz="1600" dirty="0">
                <a:latin typeface="Baloo 2 Medium" panose="03080502040302020200" pitchFamily="66" charset="77"/>
                <a:cs typeface="Baloo 2 Medium" panose="03080502040302020200" pitchFamily="66" charset="77"/>
              </a:rPr>
              <a:t> and select </a:t>
            </a:r>
            <a:r>
              <a:rPr lang="en-US" sz="1600" b="1" dirty="0">
                <a:latin typeface="Baloo 2 Medium" panose="03080502040302020200" pitchFamily="66" charset="77"/>
                <a:cs typeface="Baloo 2 Medium" panose="03080502040302020200" pitchFamily="66" charset="77"/>
              </a:rPr>
              <a:t>UI &gt; Text – </a:t>
            </a:r>
            <a:r>
              <a:rPr lang="en-US" sz="1600" b="1" dirty="0" err="1">
                <a:latin typeface="Baloo 2 Medium" panose="03080502040302020200" pitchFamily="66" charset="77"/>
                <a:cs typeface="Baloo 2 Medium" panose="03080502040302020200" pitchFamily="66" charset="77"/>
              </a:rPr>
              <a:t>TextMeshPro</a:t>
            </a:r>
            <a:r>
              <a:rPr lang="en-US" sz="1600" b="1" dirty="0">
                <a:latin typeface="Baloo 2 Medium" panose="03080502040302020200" pitchFamily="66" charset="77"/>
                <a:cs typeface="Baloo 2 Medium" panose="03080502040302020200" pitchFamily="66" charset="77"/>
              </a:rPr>
              <a:t>, name it </a:t>
            </a:r>
            <a:r>
              <a:rPr lang="en-US" sz="1600" b="1" dirty="0" err="1">
                <a:latin typeface="Baloo 2 Medium" panose="03080502040302020200" pitchFamily="66" charset="77"/>
                <a:cs typeface="Baloo 2 Medium" panose="03080502040302020200" pitchFamily="66" charset="77"/>
              </a:rPr>
              <a:t>ScoreText</a:t>
            </a:r>
            <a:r>
              <a:rPr lang="en-US" sz="1600" dirty="0">
                <a:latin typeface="Baloo 2 Medium" panose="03080502040302020200" pitchFamily="66" charset="77"/>
                <a:cs typeface="Baloo 2 Medium" panose="03080502040302020200" pitchFamily="66" charset="77"/>
              </a:rPr>
              <a:t>.</a:t>
            </a:r>
          </a:p>
          <a:p>
            <a:pPr lvl="1">
              <a:buAutoNum type="arabicPeriod"/>
            </a:pPr>
            <a:r>
              <a:rPr lang="en-US" sz="1600" dirty="0">
                <a:latin typeface="Baloo 2 Medium" panose="03080502040302020200" pitchFamily="66" charset="77"/>
                <a:cs typeface="Baloo 2 Medium" panose="03080502040302020200" pitchFamily="66" charset="77"/>
              </a:rPr>
              <a:t>Adjust the </a:t>
            </a:r>
            <a:r>
              <a:rPr lang="en-US" sz="1600" b="1" dirty="0" err="1">
                <a:latin typeface="Baloo 2 Medium" panose="03080502040302020200" pitchFamily="66" charset="77"/>
                <a:cs typeface="Baloo 2 Medium" panose="03080502040302020200" pitchFamily="66" charset="77"/>
              </a:rPr>
              <a:t>TextBox</a:t>
            </a:r>
            <a:r>
              <a:rPr lang="en-US" sz="1600" dirty="0">
                <a:latin typeface="Baloo 2 Medium" panose="03080502040302020200" pitchFamily="66" charset="77"/>
                <a:cs typeface="Baloo 2 Medium" panose="03080502040302020200" pitchFamily="66" charset="77"/>
              </a:rPr>
              <a:t> to be centered inside the panel, with </a:t>
            </a:r>
            <a:r>
              <a:rPr lang="en-US" sz="1600" b="1" dirty="0">
                <a:latin typeface="Baloo 2 Medium" panose="03080502040302020200" pitchFamily="66" charset="77"/>
                <a:cs typeface="Baloo 2 Medium" panose="03080502040302020200" pitchFamily="66" charset="77"/>
              </a:rPr>
              <a:t>Width = 200 and Height = 100.</a:t>
            </a:r>
          </a:p>
          <a:p>
            <a:pPr lvl="1">
              <a:buAutoNum type="arabicPeriod"/>
            </a:pPr>
            <a:r>
              <a:rPr lang="en-US" sz="1600" dirty="0">
                <a:latin typeface="Baloo 2 Medium" panose="03080502040302020200" pitchFamily="66" charset="77"/>
                <a:cs typeface="Baloo 2 Medium" panose="03080502040302020200" pitchFamily="66" charset="77"/>
              </a:rPr>
              <a:t>Change the text to say "</a:t>
            </a:r>
            <a:r>
              <a:rPr lang="en-US" sz="1600" b="1" dirty="0">
                <a:latin typeface="Baloo 2 Medium" panose="03080502040302020200" pitchFamily="66" charset="77"/>
                <a:cs typeface="Baloo 2 Medium" panose="03080502040302020200" pitchFamily="66" charset="77"/>
              </a:rPr>
              <a:t>Score: 0</a:t>
            </a:r>
            <a:r>
              <a:rPr lang="en-US" sz="1600" dirty="0">
                <a:latin typeface="Baloo 2 Medium" panose="03080502040302020200" pitchFamily="66" charset="77"/>
                <a:cs typeface="Baloo 2 Medium" panose="03080502040302020200" pitchFamily="66" charset="77"/>
              </a:rPr>
              <a:t>" (</a:t>
            </a:r>
            <a:r>
              <a:rPr lang="en-US" sz="1600" b="1" dirty="0">
                <a:latin typeface="Baloo 2 Medium" panose="03080502040302020200" pitchFamily="66" charset="77"/>
                <a:cs typeface="Baloo 2 Medium" panose="03080502040302020200" pitchFamily="66" charset="77"/>
              </a:rPr>
              <a:t>this will be updated during the game).</a:t>
            </a:r>
          </a:p>
          <a:p>
            <a:pPr marL="0" indent="0">
              <a:buNone/>
            </a:pPr>
            <a:r>
              <a:rPr lang="en-US" sz="1600" dirty="0">
                <a:latin typeface="Baloo 2 Medium" panose="03080502040302020200" pitchFamily="66" charset="77"/>
                <a:cs typeface="Baloo 2 Medium" panose="03080502040302020200" pitchFamily="66" charset="77"/>
              </a:rPr>
              <a:t>3. Slide the Scoreboard Panel into View:</a:t>
            </a:r>
          </a:p>
          <a:p>
            <a:pPr lvl="1">
              <a:buAutoNum type="arabicPeriod"/>
            </a:pPr>
            <a:r>
              <a:rPr lang="en-US" sz="1600" dirty="0">
                <a:latin typeface="Baloo 2 Medium" panose="03080502040302020200" pitchFamily="66" charset="77"/>
                <a:cs typeface="Baloo 2 Medium" panose="03080502040302020200" pitchFamily="66" charset="77"/>
              </a:rPr>
              <a:t>In the </a:t>
            </a:r>
            <a:r>
              <a:rPr lang="en-US" sz="1600" b="1" dirty="0" err="1">
                <a:latin typeface="Baloo 2 Medium" panose="03080502040302020200" pitchFamily="66" charset="77"/>
                <a:cs typeface="Baloo 2 Medium" panose="03080502040302020200" pitchFamily="66" charset="77"/>
              </a:rPr>
              <a:t>UIManager</a:t>
            </a:r>
            <a:r>
              <a:rPr lang="en-US" sz="1600" dirty="0">
                <a:latin typeface="Baloo 2 Medium" panose="03080502040302020200" pitchFamily="66" charset="77"/>
                <a:cs typeface="Baloo 2 Medium" panose="03080502040302020200" pitchFamily="66" charset="77"/>
              </a:rPr>
              <a:t> script, write the code on the next slide to make </a:t>
            </a:r>
            <a:r>
              <a:rPr lang="en-US" sz="1600" dirty="0" err="1">
                <a:latin typeface="Baloo 2 Medium" panose="03080502040302020200" pitchFamily="66" charset="77"/>
                <a:cs typeface="Baloo 2 Medium" panose="03080502040302020200" pitchFamily="66" charset="77"/>
              </a:rPr>
              <a:t>ScoreBoard</a:t>
            </a:r>
            <a:r>
              <a:rPr lang="en-US" sz="1600" dirty="0">
                <a:latin typeface="Baloo 2 Medium" panose="03080502040302020200" pitchFamily="66" charset="77"/>
                <a:cs typeface="Baloo 2 Medium" panose="03080502040302020200" pitchFamily="66" charset="77"/>
              </a:rPr>
              <a:t> slide in when the button is pressed.</a:t>
            </a:r>
          </a:p>
          <a:p>
            <a:pPr marL="0" indent="0">
              <a:buNone/>
            </a:pPr>
            <a:r>
              <a:rPr lang="en-US" sz="1600" dirty="0">
                <a:latin typeface="Baloo 2 Medium" panose="03080502040302020200" pitchFamily="66" charset="77"/>
                <a:cs typeface="Baloo 2 Medium" panose="03080502040302020200" pitchFamily="66" charset="77"/>
              </a:rPr>
              <a:t>4. Link to start button</a:t>
            </a:r>
          </a:p>
          <a:p>
            <a:pPr marL="800100" lvl="1" indent="-342900">
              <a:buFont typeface="+mj-lt"/>
              <a:buAutoNum type="arabicPeriod"/>
            </a:pPr>
            <a:r>
              <a:rPr lang="en-US" sz="1600" dirty="0">
                <a:latin typeface="Baloo 2 Medium" panose="03080502040302020200" pitchFamily="66" charset="77"/>
                <a:cs typeface="Baloo 2 Medium" panose="03080502040302020200" pitchFamily="66" charset="77"/>
              </a:rPr>
              <a:t>Drag </a:t>
            </a:r>
            <a:r>
              <a:rPr lang="en-US" sz="1600" b="1" dirty="0" err="1">
                <a:latin typeface="Baloo 2 Medium" panose="03080502040302020200" pitchFamily="66" charset="77"/>
                <a:cs typeface="Baloo 2 Medium" panose="03080502040302020200" pitchFamily="66" charset="77"/>
              </a:rPr>
              <a:t>UIManager</a:t>
            </a:r>
            <a:r>
              <a:rPr lang="en-US" sz="1600" b="1" dirty="0">
                <a:latin typeface="Baloo 2 Medium" panose="03080502040302020200" pitchFamily="66" charset="77"/>
                <a:cs typeface="Baloo 2 Medium" panose="03080502040302020200" pitchFamily="66" charset="77"/>
              </a:rPr>
              <a:t> Game Object</a:t>
            </a:r>
            <a:r>
              <a:rPr lang="en-US" sz="1600" dirty="0">
                <a:latin typeface="Baloo 2 Medium" panose="03080502040302020200" pitchFamily="66" charset="77"/>
                <a:cs typeface="Baloo 2 Medium" panose="03080502040302020200" pitchFamily="66" charset="77"/>
              </a:rPr>
              <a:t> to </a:t>
            </a:r>
            <a:r>
              <a:rPr lang="en-US" sz="1600" b="1" dirty="0">
                <a:latin typeface="Baloo 2 Medium" panose="03080502040302020200" pitchFamily="66" charset="77"/>
                <a:cs typeface="Baloo 2 Medium" panose="03080502040302020200" pitchFamily="66" charset="77"/>
              </a:rPr>
              <a:t>the  </a:t>
            </a:r>
            <a:r>
              <a:rPr lang="en-US" sz="1600" b="1" dirty="0" err="1">
                <a:latin typeface="Baloo 2 Medium" panose="03080502040302020200" pitchFamily="66" charset="77"/>
                <a:cs typeface="Baloo 2 Medium" panose="03080502040302020200" pitchFamily="66" charset="77"/>
              </a:rPr>
              <a:t>OnClick</a:t>
            </a:r>
            <a:r>
              <a:rPr lang="en-US" sz="1600" b="1" dirty="0">
                <a:latin typeface="Baloo 2 Medium" panose="03080502040302020200" pitchFamily="66" charset="77"/>
                <a:cs typeface="Baloo 2 Medium" panose="03080502040302020200" pitchFamily="66" charset="77"/>
              </a:rPr>
              <a:t>() </a:t>
            </a:r>
            <a:r>
              <a:rPr lang="en-US" sz="1600" b="1" dirty="0" err="1">
                <a:latin typeface="Baloo 2 Medium" panose="03080502040302020200" pitchFamily="66" charset="77"/>
                <a:cs typeface="Baloo 2 Medium" panose="03080502040302020200" pitchFamily="66" charset="77"/>
              </a:rPr>
              <a:t>Gameobject</a:t>
            </a:r>
            <a:r>
              <a:rPr lang="en-US" sz="1600" b="1" dirty="0">
                <a:latin typeface="Baloo 2 Medium" panose="03080502040302020200" pitchFamily="66" charset="77"/>
                <a:cs typeface="Baloo 2 Medium" panose="03080502040302020200" pitchFamily="66" charset="77"/>
              </a:rPr>
              <a:t> </a:t>
            </a:r>
            <a:r>
              <a:rPr lang="en-US" sz="1600" dirty="0">
                <a:latin typeface="Baloo 2 Medium" panose="03080502040302020200" pitchFamily="66" charset="77"/>
                <a:cs typeface="Baloo 2 Medium" panose="03080502040302020200" pitchFamily="66" charset="77"/>
              </a:rPr>
              <a:t>field and change it to </a:t>
            </a:r>
            <a:r>
              <a:rPr lang="en-US" sz="1600" dirty="0" err="1">
                <a:latin typeface="Baloo 2 Medium" panose="03080502040302020200" pitchFamily="66" charset="77"/>
                <a:cs typeface="Baloo 2 Medium" panose="03080502040302020200" pitchFamily="66" charset="77"/>
              </a:rPr>
              <a:t>OnStartButtonPressed</a:t>
            </a:r>
            <a:r>
              <a:rPr lang="en-US" sz="1600" dirty="0">
                <a:latin typeface="Baloo 2 Medium" panose="03080502040302020200" pitchFamily="66" charset="77"/>
                <a:cs typeface="Baloo 2 Medium" panose="03080502040302020200" pitchFamily="66" charset="77"/>
              </a:rPr>
              <a:t>()</a:t>
            </a:r>
          </a:p>
          <a:p>
            <a:pPr marL="800100" lvl="1" indent="-342900">
              <a:buFont typeface="+mj-lt"/>
              <a:buAutoNum type="arabicPeriod"/>
            </a:pPr>
            <a:r>
              <a:rPr lang="en-US" sz="1600" dirty="0">
                <a:latin typeface="Baloo 2 Medium" panose="03080502040302020200" pitchFamily="66" charset="77"/>
                <a:cs typeface="Baloo 2 Medium" panose="03080502040302020200" pitchFamily="66" charset="77"/>
              </a:rPr>
              <a:t>Drag the </a:t>
            </a:r>
            <a:r>
              <a:rPr lang="en-US" sz="1600" b="1" dirty="0" err="1">
                <a:latin typeface="Baloo 2 Medium" panose="03080502040302020200" pitchFamily="66" charset="77"/>
                <a:cs typeface="Baloo 2 Medium" panose="03080502040302020200" pitchFamily="66" charset="77"/>
              </a:rPr>
              <a:t>ScoreboardPanel</a:t>
            </a:r>
            <a:r>
              <a:rPr lang="en-US" sz="1600" b="1" dirty="0">
                <a:latin typeface="Baloo 2 Medium" panose="03080502040302020200" pitchFamily="66" charset="77"/>
                <a:cs typeface="Baloo 2 Medium" panose="03080502040302020200" pitchFamily="66" charset="77"/>
              </a:rPr>
              <a:t> </a:t>
            </a:r>
            <a:r>
              <a:rPr lang="en-US" sz="1600" dirty="0">
                <a:latin typeface="Baloo 2 Medium" panose="03080502040302020200" pitchFamily="66" charset="77"/>
                <a:cs typeface="Baloo 2 Medium" panose="03080502040302020200" pitchFamily="66" charset="77"/>
              </a:rPr>
              <a:t>and </a:t>
            </a:r>
            <a:r>
              <a:rPr lang="en-US" sz="1600" b="1" dirty="0" err="1">
                <a:latin typeface="Baloo 2 Medium" panose="03080502040302020200" pitchFamily="66" charset="77"/>
                <a:cs typeface="Baloo 2 Medium" panose="03080502040302020200" pitchFamily="66" charset="77"/>
              </a:rPr>
              <a:t>ScoreText</a:t>
            </a:r>
            <a:r>
              <a:rPr lang="en-US" sz="1600" dirty="0">
                <a:latin typeface="Baloo 2 Medium" panose="03080502040302020200" pitchFamily="66" charset="77"/>
                <a:cs typeface="Baloo 2 Medium" panose="03080502040302020200" pitchFamily="66" charset="77"/>
              </a:rPr>
              <a:t> into designated fields in the </a:t>
            </a:r>
            <a:r>
              <a:rPr lang="en-US" sz="1600" b="1" dirty="0" err="1">
                <a:latin typeface="Baloo 2 Medium" panose="03080502040302020200" pitchFamily="66" charset="77"/>
                <a:cs typeface="Baloo 2 Medium" panose="03080502040302020200" pitchFamily="66" charset="77"/>
              </a:rPr>
              <a:t>UIManager</a:t>
            </a:r>
            <a:r>
              <a:rPr lang="en-US" sz="1600" b="1" dirty="0">
                <a:latin typeface="Baloo 2 Medium" panose="03080502040302020200" pitchFamily="66" charset="77"/>
                <a:cs typeface="Baloo 2 Medium" panose="03080502040302020200" pitchFamily="66" charset="77"/>
              </a:rPr>
              <a:t> Inspector</a:t>
            </a:r>
          </a:p>
        </p:txBody>
      </p:sp>
      <p:pic>
        <p:nvPicPr>
          <p:cNvPr id="6" name="Picture 5" descr="A screenshot of a computer&#10;&#10;Description automatically generated">
            <a:extLst>
              <a:ext uri="{FF2B5EF4-FFF2-40B4-BE49-F238E27FC236}">
                <a16:creationId xmlns:a16="http://schemas.microsoft.com/office/drawing/2014/main" id="{3B803664-1327-3B7D-1EB5-15975D063E24}"/>
              </a:ext>
            </a:extLst>
          </p:cNvPr>
          <p:cNvPicPr>
            <a:picLocks noChangeAspect="1"/>
          </p:cNvPicPr>
          <p:nvPr/>
        </p:nvPicPr>
        <p:blipFill>
          <a:blip r:embed="rId3"/>
          <a:stretch>
            <a:fillRect/>
          </a:stretch>
        </p:blipFill>
        <p:spPr>
          <a:xfrm>
            <a:off x="9271701" y="172253"/>
            <a:ext cx="2205230" cy="3864088"/>
          </a:xfrm>
          <a:prstGeom prst="rect">
            <a:avLst/>
          </a:prstGeom>
        </p:spPr>
      </p:pic>
      <p:pic>
        <p:nvPicPr>
          <p:cNvPr id="8" name="Picture 7" descr="A screen shot of a game&#10;&#10;Description automatically generated">
            <a:extLst>
              <a:ext uri="{FF2B5EF4-FFF2-40B4-BE49-F238E27FC236}">
                <a16:creationId xmlns:a16="http://schemas.microsoft.com/office/drawing/2014/main" id="{B7DC2162-1157-D782-0884-E5CAF5648DF0}"/>
              </a:ext>
            </a:extLst>
          </p:cNvPr>
          <p:cNvPicPr>
            <a:picLocks noChangeAspect="1"/>
          </p:cNvPicPr>
          <p:nvPr/>
        </p:nvPicPr>
        <p:blipFill>
          <a:blip r:embed="rId4"/>
          <a:stretch>
            <a:fillRect/>
          </a:stretch>
        </p:blipFill>
        <p:spPr>
          <a:xfrm>
            <a:off x="8064915" y="5306504"/>
            <a:ext cx="3769360" cy="1379243"/>
          </a:xfrm>
          <a:prstGeom prst="rect">
            <a:avLst/>
          </a:prstGeom>
        </p:spPr>
      </p:pic>
      <p:pic>
        <p:nvPicPr>
          <p:cNvPr id="4" name="Picture 3" descr="A grey box with white text&#10;&#10;Description automatically generated">
            <a:extLst>
              <a:ext uri="{FF2B5EF4-FFF2-40B4-BE49-F238E27FC236}">
                <a16:creationId xmlns:a16="http://schemas.microsoft.com/office/drawing/2014/main" id="{62292E68-B1AA-8A6F-372E-99B93AB4C867}"/>
              </a:ext>
            </a:extLst>
          </p:cNvPr>
          <p:cNvPicPr>
            <a:picLocks noChangeAspect="1"/>
          </p:cNvPicPr>
          <p:nvPr/>
        </p:nvPicPr>
        <p:blipFill>
          <a:blip r:embed="rId5"/>
          <a:stretch>
            <a:fillRect/>
          </a:stretch>
        </p:blipFill>
        <p:spPr>
          <a:xfrm>
            <a:off x="8064914" y="4089839"/>
            <a:ext cx="3412017" cy="1015875"/>
          </a:xfrm>
          <a:prstGeom prst="rect">
            <a:avLst/>
          </a:prstGeom>
        </p:spPr>
      </p:pic>
    </p:spTree>
    <p:extLst>
      <p:ext uri="{BB962C8B-B14F-4D97-AF65-F5344CB8AC3E}">
        <p14:creationId xmlns:p14="http://schemas.microsoft.com/office/powerpoint/2010/main" val="1392602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ADB8A-D0A2-A8A8-A985-4AA3087E51E1}"/>
              </a:ext>
            </a:extLst>
          </p:cNvPr>
          <p:cNvSpPr txBox="1">
            <a:spLocks/>
          </p:cNvSpPr>
          <p:nvPr/>
        </p:nvSpPr>
        <p:spPr>
          <a:xfrm>
            <a:off x="118110" y="125096"/>
            <a:ext cx="10515600" cy="1097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latin typeface="Baloo 2 Medium" panose="03080502040302020200" pitchFamily="66" charset="77"/>
                <a:cs typeface="Baloo 2 Medium" panose="03080502040302020200" pitchFamily="66" charset="77"/>
              </a:rPr>
              <a:t>Code for sliding</a:t>
            </a:r>
            <a:endParaRPr lang="en-US" sz="5400" dirty="0">
              <a:latin typeface="Baloo 2 Medium" panose="03080502040302020200" pitchFamily="66" charset="77"/>
              <a:cs typeface="Baloo 2 Medium" panose="03080502040302020200" pitchFamily="66" charset="77"/>
            </a:endParaRPr>
          </a:p>
        </p:txBody>
      </p:sp>
      <p:sp>
        <p:nvSpPr>
          <p:cNvPr id="12" name="Content Placeholder 2">
            <a:extLst>
              <a:ext uri="{FF2B5EF4-FFF2-40B4-BE49-F238E27FC236}">
                <a16:creationId xmlns:a16="http://schemas.microsoft.com/office/drawing/2014/main" id="{4B6CFE7F-185F-A32E-705D-314A00B93C21}"/>
              </a:ext>
            </a:extLst>
          </p:cNvPr>
          <p:cNvSpPr txBox="1">
            <a:spLocks/>
          </p:cNvSpPr>
          <p:nvPr/>
        </p:nvSpPr>
        <p:spPr>
          <a:xfrm>
            <a:off x="118110" y="1223010"/>
            <a:ext cx="11955780" cy="5509893"/>
          </a:xfrm>
          <a:prstGeom prst="rect">
            <a:avLst/>
          </a:prstGeom>
          <a:solidFill>
            <a:schemeClr val="tx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solidFill>
                  <a:schemeClr val="bg1"/>
                </a:solidFill>
                <a:latin typeface="Menlo" panose="020B0609030804020204" pitchFamily="49" charset="0"/>
              </a:rPr>
              <a:t>ADD HIGHLIGHTED LINES TO START</a:t>
            </a:r>
            <a:endParaRPr lang="en-US" sz="1100" b="0" dirty="0">
              <a:solidFill>
                <a:schemeClr val="bg1"/>
              </a:solidFill>
              <a:effectLst/>
              <a:latin typeface="Menlo" panose="020B0609030804020204" pitchFamily="49" charset="0"/>
            </a:endParaRPr>
          </a:p>
          <a:p>
            <a:pPr marL="0" indent="0">
              <a:buNone/>
            </a:pPr>
            <a:r>
              <a:rPr lang="en-US" sz="1100" b="0" dirty="0">
                <a:solidFill>
                  <a:srgbClr val="F92672"/>
                </a:solidFill>
                <a:effectLst/>
                <a:latin typeface="Menlo" panose="020B0609030804020204" pitchFamily="49" charset="0"/>
              </a:rPr>
              <a:t>void</a:t>
            </a:r>
            <a:r>
              <a:rPr lang="en-US" sz="1100" b="0" dirty="0">
                <a:solidFill>
                  <a:srgbClr val="F8F8F2"/>
                </a:solidFill>
                <a:effectLst/>
                <a:latin typeface="Menlo" panose="020B0609030804020204" pitchFamily="49" charset="0"/>
              </a:rPr>
              <a:t> </a:t>
            </a:r>
            <a:r>
              <a:rPr lang="en-US" sz="1100" b="0" dirty="0">
                <a:solidFill>
                  <a:srgbClr val="A6E22E"/>
                </a:solidFill>
                <a:effectLst/>
                <a:latin typeface="Menlo" panose="020B0609030804020204" pitchFamily="49" charset="0"/>
              </a:rPr>
              <a:t>Start</a:t>
            </a:r>
            <a:r>
              <a:rPr lang="en-US" sz="1100" b="0" dirty="0">
                <a:solidFill>
                  <a:srgbClr val="F8F8F2"/>
                </a:solidFill>
                <a:effectLst/>
                <a:latin typeface="Menlo" panose="020B0609030804020204" pitchFamily="49" charset="0"/>
              </a:rPr>
              <a:t>()</a:t>
            </a:r>
          </a:p>
          <a:p>
            <a:pPr marL="0" indent="0">
              <a:buNone/>
            </a:pPr>
            <a:r>
              <a:rPr lang="en-US" sz="1100" b="0" dirty="0">
                <a:solidFill>
                  <a:srgbClr val="F8F8F2"/>
                </a:solidFill>
                <a:effectLst/>
                <a:latin typeface="Menlo" panose="020B0609030804020204" pitchFamily="49" charset="0"/>
              </a:rPr>
              <a:t>{</a:t>
            </a:r>
          </a:p>
          <a:p>
            <a:pPr marL="0" indent="0">
              <a:buNone/>
            </a:pPr>
            <a:r>
              <a:rPr lang="en-US" sz="1100" b="0" dirty="0">
                <a:solidFill>
                  <a:srgbClr val="F8F8F2"/>
                </a:solidFill>
                <a:effectLst/>
                <a:latin typeface="Menlo" panose="020B0609030804020204" pitchFamily="49" charset="0"/>
              </a:rPr>
              <a:t>	</a:t>
            </a:r>
            <a:r>
              <a:rPr lang="en-US" sz="1100" b="0" dirty="0" err="1">
                <a:solidFill>
                  <a:srgbClr val="F8F8F2"/>
                </a:solidFill>
                <a:effectLst/>
                <a:latin typeface="Menlo" panose="020B0609030804020204" pitchFamily="49" charset="0"/>
              </a:rPr>
              <a:t>startButtonRect</a:t>
            </a:r>
            <a:r>
              <a:rPr lang="en-US" sz="1100" b="0" dirty="0">
                <a:solidFill>
                  <a:srgbClr val="F8F8F2"/>
                </a:solidFill>
                <a:effectLst/>
                <a:latin typeface="Menlo" panose="020B0609030804020204" pitchFamily="49" charset="0"/>
              </a:rPr>
              <a:t> </a:t>
            </a:r>
            <a:r>
              <a:rPr lang="en-US" sz="1100" b="0" dirty="0">
                <a:solidFill>
                  <a:srgbClr val="F92672"/>
                </a:solidFill>
                <a:effectLst/>
                <a:latin typeface="Menlo" panose="020B0609030804020204" pitchFamily="49" charset="0"/>
              </a:rPr>
              <a:t>=</a:t>
            </a:r>
            <a:r>
              <a:rPr lang="en-US" sz="1100" b="0" dirty="0">
                <a:solidFill>
                  <a:srgbClr val="F8F8F2"/>
                </a:solidFill>
                <a:effectLst/>
                <a:latin typeface="Menlo" panose="020B0609030804020204" pitchFamily="49" charset="0"/>
              </a:rPr>
              <a:t> </a:t>
            </a:r>
            <a:r>
              <a:rPr lang="en-US" sz="1100" b="0" dirty="0" err="1">
                <a:solidFill>
                  <a:srgbClr val="F8F8F2"/>
                </a:solidFill>
                <a:effectLst/>
                <a:latin typeface="Menlo" panose="020B0609030804020204" pitchFamily="49" charset="0"/>
              </a:rPr>
              <a:t>startButton</a:t>
            </a:r>
            <a:r>
              <a:rPr lang="en-US" sz="1100" b="0" dirty="0" err="1">
                <a:solidFill>
                  <a:srgbClr val="F92672"/>
                </a:solidFill>
                <a:effectLst/>
                <a:latin typeface="Menlo" panose="020B0609030804020204" pitchFamily="49" charset="0"/>
              </a:rPr>
              <a:t>.</a:t>
            </a:r>
            <a:r>
              <a:rPr lang="en-US" sz="1100" b="0" dirty="0" err="1">
                <a:solidFill>
                  <a:srgbClr val="F8F8F2"/>
                </a:solidFill>
                <a:effectLst/>
                <a:latin typeface="Menlo" panose="020B0609030804020204" pitchFamily="49" charset="0"/>
              </a:rPr>
              <a:t>GetComponent</a:t>
            </a:r>
            <a:r>
              <a:rPr lang="en-US" sz="1100" b="0" dirty="0">
                <a:solidFill>
                  <a:srgbClr val="F8F8F2"/>
                </a:solidFill>
                <a:effectLst/>
                <a:latin typeface="Menlo" panose="020B0609030804020204" pitchFamily="49" charset="0"/>
              </a:rPr>
              <a:t>&lt;</a:t>
            </a:r>
            <a:r>
              <a:rPr lang="en-US" sz="1100" b="0" dirty="0" err="1">
                <a:solidFill>
                  <a:srgbClr val="F8F8F2"/>
                </a:solidFill>
                <a:effectLst/>
                <a:latin typeface="Menlo" panose="020B0609030804020204" pitchFamily="49" charset="0"/>
              </a:rPr>
              <a:t>RectTransform</a:t>
            </a:r>
            <a:r>
              <a:rPr lang="en-US" sz="1100" b="0" dirty="0">
                <a:solidFill>
                  <a:srgbClr val="F8F8F2"/>
                </a:solidFill>
                <a:effectLst/>
                <a:latin typeface="Menlo" panose="020B0609030804020204" pitchFamily="49" charset="0"/>
              </a:rPr>
              <a:t>&gt;();</a:t>
            </a:r>
          </a:p>
          <a:p>
            <a:pPr marL="0" indent="0">
              <a:buNone/>
            </a:pPr>
            <a:r>
              <a:rPr lang="en-US" sz="1100" b="0" dirty="0">
                <a:solidFill>
                  <a:srgbClr val="88846F"/>
                </a:solidFill>
                <a:effectLst/>
                <a:latin typeface="Menlo" panose="020B0609030804020204" pitchFamily="49" charset="0"/>
              </a:rPr>
              <a:t>	</a:t>
            </a:r>
            <a:r>
              <a:rPr lang="en-US" sz="1100" b="0" dirty="0" err="1">
                <a:solidFill>
                  <a:srgbClr val="FFFF00"/>
                </a:solidFill>
                <a:effectLst/>
                <a:latin typeface="Menlo" panose="020B0609030804020204" pitchFamily="49" charset="0"/>
              </a:rPr>
              <a:t>scorePanelRect</a:t>
            </a:r>
            <a:r>
              <a:rPr lang="en-US" sz="1100" b="0" dirty="0">
                <a:solidFill>
                  <a:srgbClr val="FFFF00"/>
                </a:solidFill>
                <a:effectLst/>
                <a:latin typeface="Menlo" panose="020B0609030804020204" pitchFamily="49" charset="0"/>
              </a:rPr>
              <a:t> = </a:t>
            </a:r>
            <a:r>
              <a:rPr lang="en-US" sz="1100" b="0" dirty="0" err="1">
                <a:solidFill>
                  <a:srgbClr val="FFFF00"/>
                </a:solidFill>
                <a:effectLst/>
                <a:latin typeface="Menlo" panose="020B0609030804020204" pitchFamily="49" charset="0"/>
              </a:rPr>
              <a:t>scorePanel.GetComponent</a:t>
            </a:r>
            <a:r>
              <a:rPr lang="en-US" sz="1100" b="0" dirty="0">
                <a:solidFill>
                  <a:srgbClr val="FFFF00"/>
                </a:solidFill>
                <a:effectLst/>
                <a:latin typeface="Menlo" panose="020B0609030804020204" pitchFamily="49" charset="0"/>
              </a:rPr>
              <a:t>&lt;</a:t>
            </a:r>
            <a:r>
              <a:rPr lang="en-US" sz="1100" b="0" dirty="0" err="1">
                <a:solidFill>
                  <a:srgbClr val="FFFF00"/>
                </a:solidFill>
                <a:effectLst/>
                <a:latin typeface="Menlo" panose="020B0609030804020204" pitchFamily="49" charset="0"/>
              </a:rPr>
              <a:t>RectTransform</a:t>
            </a:r>
            <a:r>
              <a:rPr lang="en-US" sz="1100" b="0" dirty="0">
                <a:solidFill>
                  <a:srgbClr val="FFFF00"/>
                </a:solidFill>
                <a:effectLst/>
                <a:latin typeface="Menlo" panose="020B0609030804020204" pitchFamily="49" charset="0"/>
              </a:rPr>
              <a:t>&gt;();</a:t>
            </a:r>
          </a:p>
          <a:p>
            <a:pPr marL="0" indent="0">
              <a:buNone/>
            </a:pPr>
            <a:r>
              <a:rPr lang="en-US" sz="1100" b="0" dirty="0">
                <a:solidFill>
                  <a:srgbClr val="F8F8F2"/>
                </a:solidFill>
                <a:effectLst/>
                <a:latin typeface="Menlo" panose="020B0609030804020204" pitchFamily="49" charset="0"/>
              </a:rPr>
              <a:t>	</a:t>
            </a:r>
          </a:p>
          <a:p>
            <a:pPr marL="0" indent="0">
              <a:buNone/>
            </a:pPr>
            <a:r>
              <a:rPr lang="en-US" sz="1100" b="0" dirty="0">
                <a:solidFill>
                  <a:srgbClr val="F8F8F2"/>
                </a:solidFill>
                <a:effectLst/>
                <a:latin typeface="Menlo" panose="020B0609030804020204" pitchFamily="49" charset="0"/>
              </a:rPr>
              <a:t>	</a:t>
            </a:r>
            <a:r>
              <a:rPr lang="en-US" sz="1100" b="0" dirty="0" err="1">
                <a:solidFill>
                  <a:srgbClr val="F8F8F2"/>
                </a:solidFill>
                <a:effectLst/>
                <a:latin typeface="Menlo" panose="020B0609030804020204" pitchFamily="49" charset="0"/>
              </a:rPr>
              <a:t>startButton</a:t>
            </a:r>
            <a:r>
              <a:rPr lang="en-US" sz="1100" b="0" dirty="0" err="1">
                <a:solidFill>
                  <a:srgbClr val="F92672"/>
                </a:solidFill>
                <a:effectLst/>
                <a:latin typeface="Menlo" panose="020B0609030804020204" pitchFamily="49" charset="0"/>
              </a:rPr>
              <a:t>.</a:t>
            </a:r>
            <a:r>
              <a:rPr lang="en-US" sz="1100" b="0" dirty="0" err="1">
                <a:solidFill>
                  <a:srgbClr val="F8F8F2"/>
                </a:solidFill>
                <a:effectLst/>
                <a:latin typeface="Menlo" panose="020B0609030804020204" pitchFamily="49" charset="0"/>
              </a:rPr>
              <a:t>GetComponent</a:t>
            </a:r>
            <a:r>
              <a:rPr lang="en-US" sz="1100" b="0" dirty="0">
                <a:solidFill>
                  <a:srgbClr val="F8F8F2"/>
                </a:solidFill>
                <a:effectLst/>
                <a:latin typeface="Menlo" panose="020B0609030804020204" pitchFamily="49" charset="0"/>
              </a:rPr>
              <a:t>&lt;Image&gt;()</a:t>
            </a:r>
            <a:r>
              <a:rPr lang="en-US" sz="1100" b="0" dirty="0">
                <a:solidFill>
                  <a:srgbClr val="F92672"/>
                </a:solidFill>
                <a:effectLst/>
                <a:latin typeface="Menlo" panose="020B0609030804020204" pitchFamily="49" charset="0"/>
              </a:rPr>
              <a:t>.</a:t>
            </a:r>
            <a:r>
              <a:rPr lang="en-US" sz="1100" b="0" dirty="0">
                <a:solidFill>
                  <a:srgbClr val="F8F8F2"/>
                </a:solidFill>
                <a:effectLst/>
                <a:latin typeface="Menlo" panose="020B0609030804020204" pitchFamily="49" charset="0"/>
              </a:rPr>
              <a:t>color </a:t>
            </a:r>
            <a:r>
              <a:rPr lang="en-US" sz="1100" b="0" dirty="0">
                <a:solidFill>
                  <a:srgbClr val="F92672"/>
                </a:solidFill>
                <a:effectLst/>
                <a:latin typeface="Menlo" panose="020B0609030804020204" pitchFamily="49" charset="0"/>
              </a:rPr>
              <a:t>=</a:t>
            </a:r>
            <a:r>
              <a:rPr lang="en-US" sz="1100" b="0" dirty="0">
                <a:solidFill>
                  <a:srgbClr val="F8F8F2"/>
                </a:solidFill>
                <a:effectLst/>
                <a:latin typeface="Menlo" panose="020B0609030804020204" pitchFamily="49" charset="0"/>
              </a:rPr>
              <a:t> </a:t>
            </a:r>
            <a:r>
              <a:rPr lang="en-US" sz="1100" b="0" dirty="0">
                <a:solidFill>
                  <a:srgbClr val="F92672"/>
                </a:solidFill>
                <a:effectLst/>
                <a:latin typeface="Menlo" panose="020B0609030804020204" pitchFamily="49" charset="0"/>
              </a:rPr>
              <a:t>new</a:t>
            </a:r>
            <a:r>
              <a:rPr lang="en-US" sz="1100" b="0" dirty="0">
                <a:solidFill>
                  <a:srgbClr val="F8F8F2"/>
                </a:solidFill>
                <a:effectLst/>
                <a:latin typeface="Menlo" panose="020B0609030804020204" pitchFamily="49" charset="0"/>
              </a:rPr>
              <a:t> Color(</a:t>
            </a:r>
            <a:r>
              <a:rPr lang="en-US" sz="1100" b="0" dirty="0">
                <a:solidFill>
                  <a:srgbClr val="AE81FF"/>
                </a:solidFill>
                <a:effectLst/>
                <a:latin typeface="Menlo" panose="020B0609030804020204" pitchFamily="49" charset="0"/>
              </a:rPr>
              <a:t>1</a:t>
            </a:r>
            <a:r>
              <a:rPr lang="en-US" sz="1100" b="0" dirty="0">
                <a:solidFill>
                  <a:srgbClr val="F8F8F2"/>
                </a:solidFill>
                <a:effectLst/>
                <a:latin typeface="Menlo" panose="020B0609030804020204" pitchFamily="49" charset="0"/>
              </a:rPr>
              <a:t>, </a:t>
            </a:r>
            <a:r>
              <a:rPr lang="en-US" sz="1100" b="0" dirty="0">
                <a:solidFill>
                  <a:srgbClr val="AE81FF"/>
                </a:solidFill>
                <a:effectLst/>
                <a:latin typeface="Menlo" panose="020B0609030804020204" pitchFamily="49" charset="0"/>
              </a:rPr>
              <a:t>1</a:t>
            </a:r>
            <a:r>
              <a:rPr lang="en-US" sz="1100" b="0" dirty="0">
                <a:solidFill>
                  <a:srgbClr val="F8F8F2"/>
                </a:solidFill>
                <a:effectLst/>
                <a:latin typeface="Menlo" panose="020B0609030804020204" pitchFamily="49" charset="0"/>
              </a:rPr>
              <a:t>, </a:t>
            </a:r>
            <a:r>
              <a:rPr lang="en-US" sz="1100" b="0" dirty="0">
                <a:solidFill>
                  <a:srgbClr val="AE81FF"/>
                </a:solidFill>
                <a:effectLst/>
                <a:latin typeface="Menlo" panose="020B0609030804020204" pitchFamily="49" charset="0"/>
              </a:rPr>
              <a:t>1</a:t>
            </a:r>
            <a:r>
              <a:rPr lang="en-US" sz="1100" b="0" dirty="0">
                <a:solidFill>
                  <a:srgbClr val="F8F8F2"/>
                </a:solidFill>
                <a:effectLst/>
                <a:latin typeface="Menlo" panose="020B0609030804020204" pitchFamily="49" charset="0"/>
              </a:rPr>
              <a:t>, </a:t>
            </a:r>
            <a:r>
              <a:rPr lang="en-US" sz="1100" b="0" dirty="0">
                <a:solidFill>
                  <a:srgbClr val="AE81FF"/>
                </a:solidFill>
                <a:effectLst/>
                <a:latin typeface="Menlo" panose="020B0609030804020204" pitchFamily="49" charset="0"/>
              </a:rPr>
              <a:t>0</a:t>
            </a:r>
            <a:r>
              <a:rPr lang="en-US" sz="1100" b="0" dirty="0">
                <a:solidFill>
                  <a:srgbClr val="F8F8F2"/>
                </a:solidFill>
                <a:effectLst/>
                <a:latin typeface="Menlo" panose="020B0609030804020204" pitchFamily="49" charset="0"/>
              </a:rPr>
              <a:t>);</a:t>
            </a:r>
          </a:p>
          <a:p>
            <a:pPr marL="0" indent="0">
              <a:buNone/>
            </a:pPr>
            <a:r>
              <a:rPr lang="en-US" sz="1100" b="0" dirty="0">
                <a:solidFill>
                  <a:srgbClr val="F8F8F2"/>
                </a:solidFill>
                <a:effectLst/>
                <a:latin typeface="Menlo" panose="020B0609030804020204" pitchFamily="49" charset="0"/>
              </a:rPr>
              <a:t>	</a:t>
            </a:r>
            <a:r>
              <a:rPr lang="en-US" sz="1100" b="0" dirty="0" err="1">
                <a:solidFill>
                  <a:srgbClr val="F8F8F2"/>
                </a:solidFill>
                <a:effectLst/>
                <a:latin typeface="Menlo" panose="020B0609030804020204" pitchFamily="49" charset="0"/>
              </a:rPr>
              <a:t>startButtonRect</a:t>
            </a:r>
            <a:r>
              <a:rPr lang="en-US" sz="1100" b="0" dirty="0" err="1">
                <a:solidFill>
                  <a:srgbClr val="F92672"/>
                </a:solidFill>
                <a:effectLst/>
                <a:latin typeface="Menlo" panose="020B0609030804020204" pitchFamily="49" charset="0"/>
              </a:rPr>
              <a:t>.</a:t>
            </a:r>
            <a:r>
              <a:rPr lang="en-US" sz="1100" b="0" dirty="0" err="1">
                <a:solidFill>
                  <a:srgbClr val="F8F8F2"/>
                </a:solidFill>
                <a:effectLst/>
                <a:latin typeface="Menlo" panose="020B0609030804020204" pitchFamily="49" charset="0"/>
              </a:rPr>
              <a:t>localScale</a:t>
            </a:r>
            <a:r>
              <a:rPr lang="en-US" sz="1100" b="0" dirty="0">
                <a:solidFill>
                  <a:srgbClr val="F8F8F2"/>
                </a:solidFill>
                <a:effectLst/>
                <a:latin typeface="Menlo" panose="020B0609030804020204" pitchFamily="49" charset="0"/>
              </a:rPr>
              <a:t> </a:t>
            </a:r>
            <a:r>
              <a:rPr lang="en-US" sz="1100" b="0" dirty="0">
                <a:solidFill>
                  <a:srgbClr val="F92672"/>
                </a:solidFill>
                <a:effectLst/>
                <a:latin typeface="Menlo" panose="020B0609030804020204" pitchFamily="49" charset="0"/>
              </a:rPr>
              <a:t>=</a:t>
            </a:r>
            <a:r>
              <a:rPr lang="en-US" sz="1100" b="0" dirty="0">
                <a:solidFill>
                  <a:srgbClr val="F8F8F2"/>
                </a:solidFill>
                <a:effectLst/>
                <a:latin typeface="Menlo" panose="020B0609030804020204" pitchFamily="49" charset="0"/>
              </a:rPr>
              <a:t> Vector3</a:t>
            </a:r>
            <a:r>
              <a:rPr lang="en-US" sz="1100" b="0" dirty="0">
                <a:solidFill>
                  <a:srgbClr val="F92672"/>
                </a:solidFill>
                <a:effectLst/>
                <a:latin typeface="Menlo" panose="020B0609030804020204" pitchFamily="49" charset="0"/>
              </a:rPr>
              <a:t>.</a:t>
            </a:r>
            <a:r>
              <a:rPr lang="en-US" sz="1100" b="0" dirty="0">
                <a:solidFill>
                  <a:srgbClr val="F8F8F2"/>
                </a:solidFill>
                <a:effectLst/>
                <a:latin typeface="Menlo" panose="020B0609030804020204" pitchFamily="49" charset="0"/>
              </a:rPr>
              <a:t>one </a:t>
            </a:r>
            <a:r>
              <a:rPr lang="en-US" sz="1100" b="0" dirty="0">
                <a:solidFill>
                  <a:srgbClr val="F92672"/>
                </a:solidFill>
                <a:effectLst/>
                <a:latin typeface="Menlo" panose="020B0609030804020204" pitchFamily="49" charset="0"/>
              </a:rPr>
              <a:t>*</a:t>
            </a:r>
            <a:r>
              <a:rPr lang="en-US" sz="1100" b="0" dirty="0">
                <a:solidFill>
                  <a:srgbClr val="F8F8F2"/>
                </a:solidFill>
                <a:effectLst/>
                <a:latin typeface="Menlo" panose="020B0609030804020204" pitchFamily="49" charset="0"/>
              </a:rPr>
              <a:t> </a:t>
            </a:r>
            <a:r>
              <a:rPr lang="en-US" sz="1100" b="0" dirty="0">
                <a:solidFill>
                  <a:srgbClr val="AE81FF"/>
                </a:solidFill>
                <a:effectLst/>
                <a:latin typeface="Menlo" panose="020B0609030804020204" pitchFamily="49" charset="0"/>
              </a:rPr>
              <a:t>0.8f</a:t>
            </a:r>
            <a:r>
              <a:rPr lang="en-US" sz="1100" b="0" dirty="0">
                <a:solidFill>
                  <a:srgbClr val="F8F8F2"/>
                </a:solidFill>
                <a:effectLst/>
                <a:latin typeface="Menlo" panose="020B0609030804020204" pitchFamily="49" charset="0"/>
              </a:rPr>
              <a:t>;</a:t>
            </a:r>
          </a:p>
          <a:p>
            <a:pPr marL="0" indent="0">
              <a:buNone/>
            </a:pPr>
            <a:r>
              <a:rPr lang="en-US" sz="1100" b="0" dirty="0">
                <a:solidFill>
                  <a:srgbClr val="F8F8F2"/>
                </a:solidFill>
                <a:effectLst/>
                <a:latin typeface="Menlo" panose="020B0609030804020204" pitchFamily="49" charset="0"/>
              </a:rPr>
              <a:t>	</a:t>
            </a:r>
          </a:p>
          <a:p>
            <a:pPr marL="0" indent="0">
              <a:buNone/>
            </a:pPr>
            <a:r>
              <a:rPr lang="en-US" sz="1100" b="0" dirty="0">
                <a:solidFill>
                  <a:srgbClr val="F8F8F2"/>
                </a:solidFill>
                <a:effectLst/>
                <a:latin typeface="Menlo" panose="020B0609030804020204" pitchFamily="49" charset="0"/>
              </a:rPr>
              <a:t>	</a:t>
            </a:r>
            <a:r>
              <a:rPr lang="en-US" sz="1100" b="0" dirty="0" err="1">
                <a:solidFill>
                  <a:srgbClr val="F8F8F2"/>
                </a:solidFill>
                <a:effectLst/>
                <a:latin typeface="Menlo" panose="020B0609030804020204" pitchFamily="49" charset="0"/>
              </a:rPr>
              <a:t>isFading</a:t>
            </a:r>
            <a:r>
              <a:rPr lang="en-US" sz="1100" b="0" dirty="0">
                <a:solidFill>
                  <a:srgbClr val="F8F8F2"/>
                </a:solidFill>
                <a:effectLst/>
                <a:latin typeface="Menlo" panose="020B0609030804020204" pitchFamily="49" charset="0"/>
              </a:rPr>
              <a:t> </a:t>
            </a:r>
            <a:r>
              <a:rPr lang="en-US" sz="1100" b="0" dirty="0">
                <a:solidFill>
                  <a:srgbClr val="F92672"/>
                </a:solidFill>
                <a:effectLst/>
                <a:latin typeface="Menlo" panose="020B0609030804020204" pitchFamily="49" charset="0"/>
              </a:rPr>
              <a:t>=</a:t>
            </a:r>
            <a:r>
              <a:rPr lang="en-US" sz="1100" b="0" dirty="0">
                <a:solidFill>
                  <a:srgbClr val="F8F8F2"/>
                </a:solidFill>
                <a:effectLst/>
                <a:latin typeface="Menlo" panose="020B0609030804020204" pitchFamily="49" charset="0"/>
              </a:rPr>
              <a:t> </a:t>
            </a:r>
            <a:r>
              <a:rPr lang="en-US" sz="1100" b="0" dirty="0">
                <a:solidFill>
                  <a:srgbClr val="F92672"/>
                </a:solidFill>
                <a:effectLst/>
                <a:latin typeface="Menlo" panose="020B0609030804020204" pitchFamily="49" charset="0"/>
              </a:rPr>
              <a:t>true</a:t>
            </a:r>
            <a:r>
              <a:rPr lang="en-US" sz="1100" b="0" dirty="0">
                <a:solidFill>
                  <a:srgbClr val="F8F8F2"/>
                </a:solidFill>
                <a:effectLst/>
                <a:latin typeface="Menlo" panose="020B0609030804020204" pitchFamily="49" charset="0"/>
              </a:rPr>
              <a:t>;</a:t>
            </a:r>
          </a:p>
          <a:p>
            <a:pPr marL="0" indent="0">
              <a:buNone/>
            </a:pPr>
            <a:r>
              <a:rPr lang="en-US" sz="1100" b="0" dirty="0">
                <a:solidFill>
                  <a:srgbClr val="F8F8F2"/>
                </a:solidFill>
                <a:effectLst/>
                <a:latin typeface="Menlo" panose="020B0609030804020204" pitchFamily="49" charset="0"/>
              </a:rPr>
              <a:t>	</a:t>
            </a:r>
          </a:p>
          <a:p>
            <a:pPr marL="0" indent="0">
              <a:buNone/>
            </a:pPr>
            <a:r>
              <a:rPr lang="en-US" sz="1100" b="0" dirty="0">
                <a:solidFill>
                  <a:srgbClr val="F8F8F2"/>
                </a:solidFill>
                <a:effectLst/>
                <a:latin typeface="Menlo" panose="020B0609030804020204" pitchFamily="49" charset="0"/>
              </a:rPr>
              <a:t>	</a:t>
            </a:r>
            <a:r>
              <a:rPr lang="en-US" sz="1100" b="0" dirty="0" err="1">
                <a:solidFill>
                  <a:srgbClr val="F8F8F2"/>
                </a:solidFill>
                <a:effectLst/>
                <a:latin typeface="Menlo" panose="020B0609030804020204" pitchFamily="49" charset="0"/>
              </a:rPr>
              <a:t>startButtonRect</a:t>
            </a:r>
            <a:r>
              <a:rPr lang="en-US" sz="1100" b="0" dirty="0" err="1">
                <a:solidFill>
                  <a:srgbClr val="F92672"/>
                </a:solidFill>
                <a:effectLst/>
                <a:latin typeface="Menlo" panose="020B0609030804020204" pitchFamily="49" charset="0"/>
              </a:rPr>
              <a:t>.</a:t>
            </a:r>
            <a:r>
              <a:rPr lang="en-US" sz="1100" b="0" dirty="0" err="1">
                <a:solidFill>
                  <a:srgbClr val="F8F8F2"/>
                </a:solidFill>
                <a:effectLst/>
                <a:latin typeface="Menlo" panose="020B0609030804020204" pitchFamily="49" charset="0"/>
              </a:rPr>
              <a:t>anchoredPosition</a:t>
            </a:r>
            <a:r>
              <a:rPr lang="en-US" sz="1100" b="0" dirty="0">
                <a:solidFill>
                  <a:srgbClr val="F8F8F2"/>
                </a:solidFill>
                <a:effectLst/>
                <a:latin typeface="Menlo" panose="020B0609030804020204" pitchFamily="49" charset="0"/>
              </a:rPr>
              <a:t> </a:t>
            </a:r>
            <a:r>
              <a:rPr lang="en-US" sz="1100" b="0" dirty="0">
                <a:solidFill>
                  <a:srgbClr val="F92672"/>
                </a:solidFill>
                <a:effectLst/>
                <a:latin typeface="Menlo" panose="020B0609030804020204" pitchFamily="49" charset="0"/>
              </a:rPr>
              <a:t>=</a:t>
            </a:r>
            <a:r>
              <a:rPr lang="en-US" sz="1100" b="0" dirty="0">
                <a:solidFill>
                  <a:srgbClr val="F8F8F2"/>
                </a:solidFill>
                <a:effectLst/>
                <a:latin typeface="Menlo" panose="020B0609030804020204" pitchFamily="49" charset="0"/>
              </a:rPr>
              <a:t> </a:t>
            </a:r>
            <a:r>
              <a:rPr lang="en-US" sz="1100" b="0" dirty="0">
                <a:solidFill>
                  <a:srgbClr val="F92672"/>
                </a:solidFill>
                <a:effectLst/>
                <a:latin typeface="Menlo" panose="020B0609030804020204" pitchFamily="49" charset="0"/>
              </a:rPr>
              <a:t>new</a:t>
            </a:r>
            <a:r>
              <a:rPr lang="en-US" sz="1100" b="0" dirty="0">
                <a:solidFill>
                  <a:srgbClr val="F8F8F2"/>
                </a:solidFill>
                <a:effectLst/>
                <a:latin typeface="Menlo" panose="020B0609030804020204" pitchFamily="49" charset="0"/>
              </a:rPr>
              <a:t> Vector2(</a:t>
            </a:r>
            <a:r>
              <a:rPr lang="en-US" sz="1100" b="0" dirty="0">
                <a:solidFill>
                  <a:srgbClr val="AE81FF"/>
                </a:solidFill>
                <a:effectLst/>
                <a:latin typeface="Menlo" panose="020B0609030804020204" pitchFamily="49" charset="0"/>
              </a:rPr>
              <a:t>0</a:t>
            </a:r>
            <a:r>
              <a:rPr lang="en-US" sz="1100" b="0" dirty="0">
                <a:solidFill>
                  <a:srgbClr val="F8F8F2"/>
                </a:solidFill>
                <a:effectLst/>
                <a:latin typeface="Menlo" panose="020B0609030804020204" pitchFamily="49" charset="0"/>
              </a:rPr>
              <a:t>, </a:t>
            </a:r>
            <a:r>
              <a:rPr lang="en-US" sz="1100" b="0" dirty="0">
                <a:solidFill>
                  <a:srgbClr val="AE81FF"/>
                </a:solidFill>
                <a:effectLst/>
                <a:latin typeface="Menlo" panose="020B0609030804020204" pitchFamily="49" charset="0"/>
              </a:rPr>
              <a:t>0</a:t>
            </a:r>
            <a:r>
              <a:rPr lang="en-US" sz="1100" b="0" dirty="0">
                <a:solidFill>
                  <a:srgbClr val="F8F8F2"/>
                </a:solidFill>
                <a:effectLst/>
                <a:latin typeface="Menlo" panose="020B0609030804020204" pitchFamily="49" charset="0"/>
              </a:rPr>
              <a:t>);</a:t>
            </a:r>
          </a:p>
          <a:p>
            <a:pPr marL="0" indent="0">
              <a:buNone/>
            </a:pPr>
            <a:r>
              <a:rPr lang="en-US" sz="1100" b="0" dirty="0">
                <a:solidFill>
                  <a:srgbClr val="88846F"/>
                </a:solidFill>
                <a:effectLst/>
                <a:latin typeface="Menlo" panose="020B0609030804020204" pitchFamily="49" charset="0"/>
              </a:rPr>
              <a:t>	</a:t>
            </a:r>
            <a:r>
              <a:rPr lang="en-US" sz="1100" b="0" dirty="0" err="1">
                <a:solidFill>
                  <a:srgbClr val="FFFF00"/>
                </a:solidFill>
                <a:effectLst/>
                <a:latin typeface="Menlo" panose="020B0609030804020204" pitchFamily="49" charset="0"/>
              </a:rPr>
              <a:t>scorePanelRect.anchoredPosition</a:t>
            </a:r>
            <a:r>
              <a:rPr lang="en-US" sz="1100" b="0" dirty="0">
                <a:solidFill>
                  <a:srgbClr val="FFFF00"/>
                </a:solidFill>
                <a:effectLst/>
                <a:latin typeface="Menlo" panose="020B0609030804020204" pitchFamily="49" charset="0"/>
              </a:rPr>
              <a:t> = new Vector2(0, 600);</a:t>
            </a:r>
          </a:p>
          <a:p>
            <a:pPr marL="0" indent="0">
              <a:buNone/>
            </a:pPr>
            <a:r>
              <a:rPr lang="en-US" sz="1100" b="0" dirty="0">
                <a:solidFill>
                  <a:srgbClr val="F8F8F2"/>
                </a:solidFill>
                <a:effectLst/>
                <a:latin typeface="Menlo" panose="020B0609030804020204" pitchFamily="49" charset="0"/>
              </a:rPr>
              <a:t>}</a:t>
            </a:r>
          </a:p>
          <a:p>
            <a:pPr marL="0" indent="0">
              <a:buNone/>
            </a:pPr>
            <a:r>
              <a:rPr lang="en-US" sz="1100" b="0" dirty="0">
                <a:solidFill>
                  <a:schemeClr val="bg1"/>
                </a:solidFill>
                <a:effectLst/>
                <a:latin typeface="Menlo" panose="020B0609030804020204" pitchFamily="49" charset="0"/>
              </a:rPr>
              <a:t>UNCOMMENT PUBLIC GAME OBJECT DECLARATIONS</a:t>
            </a:r>
          </a:p>
          <a:p>
            <a:pPr marL="0" indent="0">
              <a:buNone/>
            </a:pPr>
            <a:r>
              <a:rPr lang="en-US" sz="900" b="0" dirty="0">
                <a:solidFill>
                  <a:srgbClr val="F92672"/>
                </a:solidFill>
                <a:effectLst/>
                <a:latin typeface="Menlo" panose="020B0609030804020204" pitchFamily="49" charset="0"/>
              </a:rPr>
              <a:t>public</a:t>
            </a:r>
            <a:r>
              <a:rPr lang="en-US" sz="900" b="0" dirty="0">
                <a:solidFill>
                  <a:srgbClr val="F8F8F2"/>
                </a:solidFill>
                <a:effectLst/>
                <a:latin typeface="Menlo" panose="020B0609030804020204" pitchFamily="49" charset="0"/>
              </a:rPr>
              <a:t> </a:t>
            </a:r>
            <a:r>
              <a:rPr lang="en-US" sz="900" b="0" dirty="0" err="1">
                <a:solidFill>
                  <a:srgbClr val="F8F8F2"/>
                </a:solidFill>
                <a:effectLst/>
                <a:latin typeface="Menlo" panose="020B0609030804020204" pitchFamily="49" charset="0"/>
              </a:rPr>
              <a:t>GameObject</a:t>
            </a:r>
            <a:r>
              <a:rPr lang="en-US" sz="900" b="0" dirty="0">
                <a:solidFill>
                  <a:srgbClr val="F8F8F2"/>
                </a:solidFill>
                <a:effectLst/>
                <a:latin typeface="Menlo" panose="020B0609030804020204" pitchFamily="49" charset="0"/>
              </a:rPr>
              <a:t> </a:t>
            </a:r>
            <a:r>
              <a:rPr lang="en-US" sz="900" b="0" dirty="0" err="1">
                <a:solidFill>
                  <a:srgbClr val="F8F8F2"/>
                </a:solidFill>
                <a:effectLst/>
                <a:latin typeface="Menlo" panose="020B0609030804020204" pitchFamily="49" charset="0"/>
              </a:rPr>
              <a:t>scorePanel</a:t>
            </a:r>
            <a:r>
              <a:rPr lang="en-US" sz="900" b="0" dirty="0">
                <a:solidFill>
                  <a:srgbClr val="F8F8F2"/>
                </a:solidFill>
                <a:effectLst/>
                <a:latin typeface="Menlo" panose="020B0609030804020204" pitchFamily="49" charset="0"/>
              </a:rPr>
              <a:t>;</a:t>
            </a:r>
          </a:p>
          <a:p>
            <a:pPr marL="0" indent="0">
              <a:buNone/>
            </a:pPr>
            <a:r>
              <a:rPr lang="en-US" sz="900" b="0" dirty="0">
                <a:solidFill>
                  <a:srgbClr val="F92672"/>
                </a:solidFill>
                <a:effectLst/>
                <a:latin typeface="Menlo" panose="020B0609030804020204" pitchFamily="49" charset="0"/>
              </a:rPr>
              <a:t>public</a:t>
            </a:r>
            <a:r>
              <a:rPr lang="en-US" sz="900" b="0" dirty="0">
                <a:solidFill>
                  <a:srgbClr val="F8F8F2"/>
                </a:solidFill>
                <a:effectLst/>
                <a:latin typeface="Menlo" panose="020B0609030804020204" pitchFamily="49" charset="0"/>
              </a:rPr>
              <a:t> </a:t>
            </a:r>
            <a:r>
              <a:rPr lang="en-US" sz="900" b="0" dirty="0" err="1">
                <a:solidFill>
                  <a:srgbClr val="F8F8F2"/>
                </a:solidFill>
                <a:effectLst/>
                <a:latin typeface="Menlo" panose="020B0609030804020204" pitchFamily="49" charset="0"/>
              </a:rPr>
              <a:t>TextMeshProUGUI</a:t>
            </a:r>
            <a:r>
              <a:rPr lang="en-US" sz="900" b="0" dirty="0">
                <a:solidFill>
                  <a:srgbClr val="F8F8F2"/>
                </a:solidFill>
                <a:effectLst/>
                <a:latin typeface="Menlo" panose="020B0609030804020204" pitchFamily="49" charset="0"/>
              </a:rPr>
              <a:t> </a:t>
            </a:r>
            <a:r>
              <a:rPr lang="en-US" sz="900" b="0" dirty="0" err="1">
                <a:solidFill>
                  <a:srgbClr val="F8F8F2"/>
                </a:solidFill>
                <a:effectLst/>
                <a:latin typeface="Menlo" panose="020B0609030804020204" pitchFamily="49" charset="0"/>
              </a:rPr>
              <a:t>scoreText</a:t>
            </a:r>
            <a:r>
              <a:rPr lang="en-US" sz="900" b="0" dirty="0">
                <a:solidFill>
                  <a:srgbClr val="F8F8F2"/>
                </a:solidFill>
                <a:effectLst/>
                <a:latin typeface="Menlo" panose="020B0609030804020204" pitchFamily="49" charset="0"/>
              </a:rPr>
              <a:t>;</a:t>
            </a:r>
          </a:p>
          <a:p>
            <a:pPr marL="0" indent="0">
              <a:buNone/>
            </a:pPr>
            <a:r>
              <a:rPr lang="en-US" sz="900" b="0" dirty="0">
                <a:solidFill>
                  <a:srgbClr val="F92672"/>
                </a:solidFill>
                <a:effectLst/>
                <a:latin typeface="Menlo" panose="020B0609030804020204" pitchFamily="49" charset="0"/>
              </a:rPr>
              <a:t>private</a:t>
            </a:r>
            <a:r>
              <a:rPr lang="en-US" sz="900" b="0" dirty="0">
                <a:solidFill>
                  <a:srgbClr val="F8F8F2"/>
                </a:solidFill>
                <a:effectLst/>
                <a:latin typeface="Menlo" panose="020B0609030804020204" pitchFamily="49" charset="0"/>
              </a:rPr>
              <a:t> </a:t>
            </a:r>
            <a:r>
              <a:rPr lang="en-US" sz="900" b="0" dirty="0">
                <a:solidFill>
                  <a:srgbClr val="F92672"/>
                </a:solidFill>
                <a:effectLst/>
                <a:latin typeface="Menlo" panose="020B0609030804020204" pitchFamily="49" charset="0"/>
              </a:rPr>
              <a:t>int</a:t>
            </a:r>
            <a:r>
              <a:rPr lang="en-US" sz="900" b="0" dirty="0">
                <a:solidFill>
                  <a:srgbClr val="F8F8F2"/>
                </a:solidFill>
                <a:effectLst/>
                <a:latin typeface="Menlo" panose="020B0609030804020204" pitchFamily="49" charset="0"/>
              </a:rPr>
              <a:t> score </a:t>
            </a:r>
            <a:r>
              <a:rPr lang="en-US" sz="900" b="0" dirty="0">
                <a:solidFill>
                  <a:srgbClr val="F92672"/>
                </a:solidFill>
                <a:effectLst/>
                <a:latin typeface="Menlo" panose="020B0609030804020204" pitchFamily="49" charset="0"/>
              </a:rPr>
              <a:t>=</a:t>
            </a:r>
            <a:r>
              <a:rPr lang="en-US" sz="900" b="0" dirty="0">
                <a:solidFill>
                  <a:srgbClr val="F8F8F2"/>
                </a:solidFill>
                <a:effectLst/>
                <a:latin typeface="Menlo" panose="020B0609030804020204" pitchFamily="49" charset="0"/>
              </a:rPr>
              <a:t> </a:t>
            </a:r>
            <a:r>
              <a:rPr lang="en-US" sz="900" b="0" dirty="0">
                <a:solidFill>
                  <a:srgbClr val="AE81FF"/>
                </a:solidFill>
                <a:effectLst/>
                <a:latin typeface="Menlo" panose="020B0609030804020204" pitchFamily="49" charset="0"/>
              </a:rPr>
              <a:t>0</a:t>
            </a:r>
            <a:r>
              <a:rPr lang="en-US" sz="900" b="0" dirty="0">
                <a:solidFill>
                  <a:srgbClr val="F8F8F2"/>
                </a:solidFill>
                <a:effectLst/>
                <a:latin typeface="Menlo" panose="020B0609030804020204" pitchFamily="49" charset="0"/>
              </a:rPr>
              <a:t>;</a:t>
            </a:r>
          </a:p>
          <a:p>
            <a:pPr marL="0" indent="0">
              <a:buNone/>
            </a:pPr>
            <a:endParaRPr lang="en-US" sz="1100" b="0" dirty="0">
              <a:solidFill>
                <a:schemeClr val="bg1"/>
              </a:solidFill>
              <a:effectLst/>
              <a:latin typeface="Menlo" panose="020B0609030804020204" pitchFamily="49" charset="0"/>
            </a:endParaRPr>
          </a:p>
          <a:p>
            <a:pPr marL="0" indent="0">
              <a:buNone/>
            </a:pPr>
            <a:br>
              <a:rPr lang="en-US" sz="1100" b="0" dirty="0">
                <a:solidFill>
                  <a:srgbClr val="F8F8F2"/>
                </a:solidFill>
                <a:effectLst/>
                <a:latin typeface="Menlo" panose="020B0609030804020204" pitchFamily="49" charset="0"/>
              </a:rPr>
            </a:br>
            <a:endParaRPr lang="en-US" sz="1100" b="0" dirty="0">
              <a:solidFill>
                <a:srgbClr val="F8F8F2"/>
              </a:solidFill>
              <a:effectLst/>
              <a:latin typeface="Menlo" panose="020B0609030804020204" pitchFamily="49" charset="0"/>
            </a:endParaRPr>
          </a:p>
        </p:txBody>
      </p:sp>
    </p:spTree>
    <p:extLst>
      <p:ext uri="{BB962C8B-B14F-4D97-AF65-F5344CB8AC3E}">
        <p14:creationId xmlns:p14="http://schemas.microsoft.com/office/powerpoint/2010/main" val="4274138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ADB8A-D0A2-A8A8-A985-4AA3087E51E1}"/>
              </a:ext>
            </a:extLst>
          </p:cNvPr>
          <p:cNvSpPr txBox="1">
            <a:spLocks/>
          </p:cNvSpPr>
          <p:nvPr/>
        </p:nvSpPr>
        <p:spPr>
          <a:xfrm>
            <a:off x="118110" y="125096"/>
            <a:ext cx="10515600" cy="1097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Baloo 2 Medium" panose="03080502040302020200" pitchFamily="66" charset="77"/>
                <a:cs typeface="Baloo 2 Medium" panose="03080502040302020200" pitchFamily="66" charset="77"/>
              </a:rPr>
              <a:t>Code for sliding pt2</a:t>
            </a:r>
          </a:p>
        </p:txBody>
      </p:sp>
      <p:sp>
        <p:nvSpPr>
          <p:cNvPr id="10" name="Content Placeholder 2">
            <a:extLst>
              <a:ext uri="{FF2B5EF4-FFF2-40B4-BE49-F238E27FC236}">
                <a16:creationId xmlns:a16="http://schemas.microsoft.com/office/drawing/2014/main" id="{5336A27A-A7D1-E2F9-E6DC-36BEBFB66F7F}"/>
              </a:ext>
            </a:extLst>
          </p:cNvPr>
          <p:cNvSpPr txBox="1">
            <a:spLocks/>
          </p:cNvSpPr>
          <p:nvPr/>
        </p:nvSpPr>
        <p:spPr>
          <a:xfrm>
            <a:off x="118110" y="1223011"/>
            <a:ext cx="11955780" cy="2571223"/>
          </a:xfrm>
          <a:prstGeom prst="rect">
            <a:avLst/>
          </a:prstGeom>
          <a:solidFill>
            <a:schemeClr val="tx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bg1"/>
                </a:solidFill>
                <a:latin typeface="Menlo" panose="020B0609030804020204" pitchFamily="49" charset="0"/>
              </a:rPr>
              <a:t>IN UPDATE:</a:t>
            </a:r>
          </a:p>
          <a:p>
            <a:pPr marL="0" indent="0">
              <a:buFont typeface="Arial" panose="020B0604020202020204" pitchFamily="34" charset="0"/>
              <a:buNone/>
            </a:pPr>
            <a:r>
              <a:rPr lang="en-US" sz="1200" dirty="0">
                <a:solidFill>
                  <a:srgbClr val="F92672"/>
                </a:solidFill>
                <a:latin typeface="Menlo" panose="020B0609030804020204" pitchFamily="49" charset="0"/>
              </a:rPr>
              <a:t>if</a:t>
            </a:r>
            <a:r>
              <a:rPr lang="en-US" sz="1200" dirty="0">
                <a:solidFill>
                  <a:srgbClr val="F8F8F2"/>
                </a:solidFill>
                <a:latin typeface="Menlo" panose="020B0609030804020204" pitchFamily="49" charset="0"/>
              </a:rPr>
              <a:t> (</a:t>
            </a:r>
            <a:r>
              <a:rPr lang="en-US" sz="1200" dirty="0" err="1">
                <a:solidFill>
                  <a:srgbClr val="F8F8F2"/>
                </a:solidFill>
                <a:latin typeface="Menlo" panose="020B0609030804020204" pitchFamily="49" charset="0"/>
              </a:rPr>
              <a:t>isSliding</a:t>
            </a:r>
            <a:r>
              <a:rPr lang="en-US" sz="1200" dirty="0">
                <a:solidFill>
                  <a:srgbClr val="F8F8F2"/>
                </a:solidFill>
                <a:latin typeface="Menlo" panose="020B0609030804020204" pitchFamily="49" charset="0"/>
              </a:rPr>
              <a:t>)</a:t>
            </a:r>
          </a:p>
          <a:p>
            <a:pPr marL="0" indent="0">
              <a:buFont typeface="Arial" panose="020B0604020202020204" pitchFamily="34" charset="0"/>
              <a:buNone/>
            </a:pPr>
            <a:r>
              <a:rPr lang="en-US" sz="1200" dirty="0">
                <a:solidFill>
                  <a:srgbClr val="F8F8F2"/>
                </a:solidFill>
                <a:latin typeface="Menlo" panose="020B0609030804020204" pitchFamily="49" charset="0"/>
              </a:rPr>
              <a:t>{</a:t>
            </a:r>
          </a:p>
          <a:p>
            <a:pPr marL="0" indent="0">
              <a:buFont typeface="Arial" panose="020B0604020202020204" pitchFamily="34" charset="0"/>
              <a:buNone/>
            </a:pPr>
            <a:r>
              <a:rPr lang="en-US" sz="1200" dirty="0">
                <a:solidFill>
                  <a:srgbClr val="F8F8F2"/>
                </a:solidFill>
                <a:latin typeface="Menlo" panose="020B0609030804020204" pitchFamily="49" charset="0"/>
              </a:rPr>
              <a:t>	</a:t>
            </a:r>
            <a:r>
              <a:rPr lang="en-US" sz="1200" dirty="0" err="1">
                <a:solidFill>
                  <a:srgbClr val="F8F8F2"/>
                </a:solidFill>
                <a:latin typeface="Menlo" panose="020B0609030804020204" pitchFamily="49" charset="0"/>
              </a:rPr>
              <a:t>slideProgress</a:t>
            </a:r>
            <a:r>
              <a:rPr lang="en-US" sz="1200" dirty="0">
                <a:solidFill>
                  <a:srgbClr val="F8F8F2"/>
                </a:solidFill>
                <a:latin typeface="Menlo" panose="020B0609030804020204" pitchFamily="49" charset="0"/>
              </a:rPr>
              <a:t> </a:t>
            </a:r>
            <a:r>
              <a:rPr lang="en-US" sz="1200" dirty="0">
                <a:solidFill>
                  <a:srgbClr val="F92672"/>
                </a:solidFill>
                <a:latin typeface="Menlo" panose="020B0609030804020204" pitchFamily="49" charset="0"/>
              </a:rPr>
              <a:t>+=</a:t>
            </a:r>
            <a:r>
              <a:rPr lang="en-US" sz="1200" dirty="0">
                <a:solidFill>
                  <a:srgbClr val="F8F8F2"/>
                </a:solidFill>
                <a:latin typeface="Menlo" panose="020B0609030804020204" pitchFamily="49" charset="0"/>
              </a:rPr>
              <a:t> </a:t>
            </a:r>
            <a:r>
              <a:rPr lang="en-US" sz="1200" dirty="0" err="1">
                <a:solidFill>
                  <a:srgbClr val="F8F8F2"/>
                </a:solidFill>
                <a:latin typeface="Menlo" panose="020B0609030804020204" pitchFamily="49" charset="0"/>
              </a:rPr>
              <a:t>Time</a:t>
            </a:r>
            <a:r>
              <a:rPr lang="en-US" sz="1200" dirty="0" err="1">
                <a:solidFill>
                  <a:srgbClr val="F92672"/>
                </a:solidFill>
                <a:latin typeface="Menlo" panose="020B0609030804020204" pitchFamily="49" charset="0"/>
              </a:rPr>
              <a:t>.</a:t>
            </a:r>
            <a:r>
              <a:rPr lang="en-US" sz="1200" dirty="0" err="1">
                <a:solidFill>
                  <a:srgbClr val="F8F8F2"/>
                </a:solidFill>
                <a:latin typeface="Menlo" panose="020B0609030804020204" pitchFamily="49" charset="0"/>
              </a:rPr>
              <a:t>deltaTime</a:t>
            </a:r>
            <a:r>
              <a:rPr lang="en-US" sz="1200" dirty="0">
                <a:solidFill>
                  <a:srgbClr val="F8F8F2"/>
                </a:solidFill>
                <a:latin typeface="Menlo" panose="020B0609030804020204" pitchFamily="49" charset="0"/>
              </a:rPr>
              <a:t> </a:t>
            </a:r>
            <a:r>
              <a:rPr lang="en-US" sz="1200" dirty="0">
                <a:solidFill>
                  <a:srgbClr val="F92672"/>
                </a:solidFill>
                <a:latin typeface="Menlo" panose="020B0609030804020204" pitchFamily="49" charset="0"/>
              </a:rPr>
              <a:t>*</a:t>
            </a:r>
            <a:r>
              <a:rPr lang="en-US" sz="1200" dirty="0">
                <a:solidFill>
                  <a:srgbClr val="F8F8F2"/>
                </a:solidFill>
                <a:latin typeface="Menlo" panose="020B0609030804020204" pitchFamily="49" charset="0"/>
              </a:rPr>
              <a:t> </a:t>
            </a:r>
            <a:r>
              <a:rPr lang="en-US" sz="1200" dirty="0">
                <a:solidFill>
                  <a:srgbClr val="AE81FF"/>
                </a:solidFill>
                <a:latin typeface="Menlo" panose="020B0609030804020204" pitchFamily="49" charset="0"/>
              </a:rPr>
              <a:t>1.5f</a:t>
            </a:r>
            <a:r>
              <a:rPr lang="en-US" sz="1200" dirty="0">
                <a:solidFill>
                  <a:srgbClr val="F8F8F2"/>
                </a:solidFill>
                <a:latin typeface="Menlo" panose="020B0609030804020204" pitchFamily="49" charset="0"/>
              </a:rPr>
              <a:t>;</a:t>
            </a:r>
          </a:p>
          <a:p>
            <a:pPr marL="0" indent="0">
              <a:buFont typeface="Arial" panose="020B0604020202020204" pitchFamily="34" charset="0"/>
              <a:buNone/>
            </a:pPr>
            <a:r>
              <a:rPr lang="en-US" sz="1200" dirty="0">
                <a:solidFill>
                  <a:srgbClr val="F8F8F2"/>
                </a:solidFill>
                <a:latin typeface="Menlo" panose="020B0609030804020204" pitchFamily="49" charset="0"/>
              </a:rPr>
              <a:t>	</a:t>
            </a:r>
            <a:r>
              <a:rPr lang="en-US" sz="1200" dirty="0" err="1">
                <a:solidFill>
                  <a:srgbClr val="F8F8F2"/>
                </a:solidFill>
                <a:latin typeface="Menlo" panose="020B0609030804020204" pitchFamily="49" charset="0"/>
              </a:rPr>
              <a:t>scorePanelRect</a:t>
            </a:r>
            <a:r>
              <a:rPr lang="en-US" sz="1200" dirty="0" err="1">
                <a:solidFill>
                  <a:srgbClr val="F92672"/>
                </a:solidFill>
                <a:latin typeface="Menlo" panose="020B0609030804020204" pitchFamily="49" charset="0"/>
              </a:rPr>
              <a:t>.</a:t>
            </a:r>
            <a:r>
              <a:rPr lang="en-US" sz="1200" dirty="0" err="1">
                <a:solidFill>
                  <a:srgbClr val="F8F8F2"/>
                </a:solidFill>
                <a:latin typeface="Menlo" panose="020B0609030804020204" pitchFamily="49" charset="0"/>
              </a:rPr>
              <a:t>anchoredPosition</a:t>
            </a:r>
            <a:r>
              <a:rPr lang="en-US" sz="1200" dirty="0">
                <a:solidFill>
                  <a:srgbClr val="F8F8F2"/>
                </a:solidFill>
                <a:latin typeface="Menlo" panose="020B0609030804020204" pitchFamily="49" charset="0"/>
              </a:rPr>
              <a:t> </a:t>
            </a:r>
            <a:r>
              <a:rPr lang="en-US" sz="1200" dirty="0">
                <a:solidFill>
                  <a:srgbClr val="F92672"/>
                </a:solidFill>
                <a:latin typeface="Menlo" panose="020B0609030804020204" pitchFamily="49" charset="0"/>
              </a:rPr>
              <a:t>=</a:t>
            </a:r>
            <a:r>
              <a:rPr lang="en-US" sz="1200" dirty="0">
                <a:solidFill>
                  <a:srgbClr val="F8F8F2"/>
                </a:solidFill>
                <a:latin typeface="Menlo" panose="020B0609030804020204" pitchFamily="49" charset="0"/>
              </a:rPr>
              <a:t> Vector2</a:t>
            </a:r>
            <a:r>
              <a:rPr lang="en-US" sz="1200" dirty="0">
                <a:solidFill>
                  <a:srgbClr val="F92672"/>
                </a:solidFill>
                <a:latin typeface="Menlo" panose="020B0609030804020204" pitchFamily="49" charset="0"/>
              </a:rPr>
              <a:t>.</a:t>
            </a:r>
            <a:r>
              <a:rPr lang="en-US" sz="1200" dirty="0">
                <a:solidFill>
                  <a:srgbClr val="F8F8F2"/>
                </a:solidFill>
                <a:latin typeface="Menlo" panose="020B0609030804020204" pitchFamily="49" charset="0"/>
              </a:rPr>
              <a:t>LerpUnclamped(</a:t>
            </a:r>
            <a:r>
              <a:rPr lang="en-US" sz="1200" dirty="0">
                <a:solidFill>
                  <a:srgbClr val="F92672"/>
                </a:solidFill>
                <a:latin typeface="Menlo" panose="020B0609030804020204" pitchFamily="49" charset="0"/>
              </a:rPr>
              <a:t>new</a:t>
            </a:r>
            <a:r>
              <a:rPr lang="en-US" sz="1200" dirty="0">
                <a:solidFill>
                  <a:srgbClr val="F8F8F2"/>
                </a:solidFill>
                <a:latin typeface="Menlo" panose="020B0609030804020204" pitchFamily="49" charset="0"/>
              </a:rPr>
              <a:t> Vector2(</a:t>
            </a:r>
            <a:r>
              <a:rPr lang="en-US" sz="1200" dirty="0">
                <a:solidFill>
                  <a:srgbClr val="AE81FF"/>
                </a:solidFill>
                <a:latin typeface="Menlo" panose="020B0609030804020204" pitchFamily="49" charset="0"/>
              </a:rPr>
              <a:t>0</a:t>
            </a:r>
            <a:r>
              <a:rPr lang="en-US" sz="1200" dirty="0">
                <a:solidFill>
                  <a:srgbClr val="F8F8F2"/>
                </a:solidFill>
                <a:latin typeface="Menlo" panose="020B0609030804020204" pitchFamily="49" charset="0"/>
              </a:rPr>
              <a:t>, </a:t>
            </a:r>
            <a:r>
              <a:rPr lang="en-US" sz="1200" dirty="0">
                <a:solidFill>
                  <a:srgbClr val="AE81FF"/>
                </a:solidFill>
                <a:latin typeface="Menlo" panose="020B0609030804020204" pitchFamily="49" charset="0"/>
              </a:rPr>
              <a:t>600</a:t>
            </a:r>
            <a:r>
              <a:rPr lang="en-US" sz="1200" dirty="0">
                <a:solidFill>
                  <a:srgbClr val="F8F8F2"/>
                </a:solidFill>
                <a:latin typeface="Menlo" panose="020B0609030804020204" pitchFamily="49" charset="0"/>
              </a:rPr>
              <a:t>), </a:t>
            </a:r>
            <a:r>
              <a:rPr lang="en-US" sz="1200" dirty="0">
                <a:solidFill>
                  <a:srgbClr val="F92672"/>
                </a:solidFill>
                <a:latin typeface="Menlo" panose="020B0609030804020204" pitchFamily="49" charset="0"/>
              </a:rPr>
              <a:t>new</a:t>
            </a:r>
            <a:r>
              <a:rPr lang="en-US" sz="1200" dirty="0">
                <a:solidFill>
                  <a:srgbClr val="F8F8F2"/>
                </a:solidFill>
                <a:latin typeface="Menlo" panose="020B0609030804020204" pitchFamily="49" charset="0"/>
              </a:rPr>
              <a:t> Vector2(</a:t>
            </a:r>
            <a:r>
              <a:rPr lang="en-US" sz="1200" dirty="0">
                <a:solidFill>
                  <a:srgbClr val="AE81FF"/>
                </a:solidFill>
                <a:latin typeface="Menlo" panose="020B0609030804020204" pitchFamily="49" charset="0"/>
              </a:rPr>
              <a:t>0</a:t>
            </a:r>
            <a:r>
              <a:rPr lang="en-US" sz="1200" dirty="0">
                <a:solidFill>
                  <a:srgbClr val="F8F8F2"/>
                </a:solidFill>
                <a:latin typeface="Menlo" panose="020B0609030804020204" pitchFamily="49" charset="0"/>
              </a:rPr>
              <a:t>, </a:t>
            </a:r>
            <a:r>
              <a:rPr lang="en-US" sz="1200" dirty="0">
                <a:solidFill>
                  <a:srgbClr val="AE81FF"/>
                </a:solidFill>
                <a:latin typeface="Menlo" panose="020B0609030804020204" pitchFamily="49" charset="0"/>
              </a:rPr>
              <a:t>0</a:t>
            </a:r>
            <a:r>
              <a:rPr lang="en-US" sz="1200" dirty="0">
                <a:solidFill>
                  <a:srgbClr val="F8F8F2"/>
                </a:solidFill>
                <a:latin typeface="Menlo" panose="020B0609030804020204" pitchFamily="49" charset="0"/>
              </a:rPr>
              <a:t>), 	</a:t>
            </a:r>
            <a:r>
              <a:rPr lang="en-US" sz="1200" dirty="0" err="1">
                <a:solidFill>
                  <a:srgbClr val="F8F8F2"/>
                </a:solidFill>
                <a:latin typeface="Menlo" panose="020B0609030804020204" pitchFamily="49" charset="0"/>
              </a:rPr>
              <a:t>customSlideEase</a:t>
            </a:r>
            <a:r>
              <a:rPr lang="en-US" sz="1200" dirty="0" err="1">
                <a:solidFill>
                  <a:srgbClr val="F92672"/>
                </a:solidFill>
                <a:latin typeface="Menlo" panose="020B0609030804020204" pitchFamily="49" charset="0"/>
              </a:rPr>
              <a:t>.</a:t>
            </a:r>
            <a:r>
              <a:rPr lang="en-US" sz="1200" dirty="0" err="1">
                <a:solidFill>
                  <a:srgbClr val="F8F8F2"/>
                </a:solidFill>
                <a:latin typeface="Menlo" panose="020B0609030804020204" pitchFamily="49" charset="0"/>
              </a:rPr>
              <a:t>Evaluate</a:t>
            </a:r>
            <a:r>
              <a:rPr lang="en-US" sz="1200" dirty="0">
                <a:solidFill>
                  <a:srgbClr val="F8F8F2"/>
                </a:solidFill>
                <a:latin typeface="Menlo" panose="020B0609030804020204" pitchFamily="49" charset="0"/>
              </a:rPr>
              <a:t>(</a:t>
            </a:r>
            <a:r>
              <a:rPr lang="en-US" sz="1200" dirty="0" err="1">
                <a:solidFill>
                  <a:srgbClr val="F8F8F2"/>
                </a:solidFill>
                <a:latin typeface="Menlo" panose="020B0609030804020204" pitchFamily="49" charset="0"/>
              </a:rPr>
              <a:t>slideProgress</a:t>
            </a:r>
            <a:r>
              <a:rPr lang="en-US" sz="1200" dirty="0">
                <a:solidFill>
                  <a:srgbClr val="F8F8F2"/>
                </a:solidFill>
                <a:latin typeface="Menlo" panose="020B0609030804020204" pitchFamily="49" charset="0"/>
              </a:rPr>
              <a:t>));</a:t>
            </a:r>
          </a:p>
          <a:p>
            <a:pPr marL="0" indent="0">
              <a:buFont typeface="Arial" panose="020B0604020202020204" pitchFamily="34" charset="0"/>
              <a:buNone/>
            </a:pPr>
            <a:r>
              <a:rPr lang="en-US" sz="1200" dirty="0">
                <a:solidFill>
                  <a:srgbClr val="F92672"/>
                </a:solidFill>
                <a:latin typeface="Menlo" panose="020B0609030804020204" pitchFamily="49" charset="0"/>
              </a:rPr>
              <a:t>	if</a:t>
            </a:r>
            <a:r>
              <a:rPr lang="en-US" sz="1200" dirty="0">
                <a:solidFill>
                  <a:srgbClr val="F8F8F2"/>
                </a:solidFill>
                <a:latin typeface="Menlo" panose="020B0609030804020204" pitchFamily="49" charset="0"/>
              </a:rPr>
              <a:t> (</a:t>
            </a:r>
            <a:r>
              <a:rPr lang="en-US" sz="1200" dirty="0" err="1">
                <a:solidFill>
                  <a:srgbClr val="F8F8F2"/>
                </a:solidFill>
                <a:latin typeface="Menlo" panose="020B0609030804020204" pitchFamily="49" charset="0"/>
              </a:rPr>
              <a:t>slideProgress</a:t>
            </a:r>
            <a:r>
              <a:rPr lang="en-US" sz="1200" dirty="0">
                <a:solidFill>
                  <a:srgbClr val="F8F8F2"/>
                </a:solidFill>
                <a:latin typeface="Menlo" panose="020B0609030804020204" pitchFamily="49" charset="0"/>
              </a:rPr>
              <a:t> </a:t>
            </a:r>
            <a:r>
              <a:rPr lang="en-US" sz="1200" dirty="0">
                <a:solidFill>
                  <a:srgbClr val="F92672"/>
                </a:solidFill>
                <a:latin typeface="Menlo" panose="020B0609030804020204" pitchFamily="49" charset="0"/>
              </a:rPr>
              <a:t>&gt;=</a:t>
            </a:r>
            <a:r>
              <a:rPr lang="en-US" sz="1200" dirty="0">
                <a:solidFill>
                  <a:srgbClr val="F8F8F2"/>
                </a:solidFill>
                <a:latin typeface="Menlo" panose="020B0609030804020204" pitchFamily="49" charset="0"/>
              </a:rPr>
              <a:t> </a:t>
            </a:r>
            <a:r>
              <a:rPr lang="en-US" sz="1200" dirty="0">
                <a:solidFill>
                  <a:srgbClr val="AE81FF"/>
                </a:solidFill>
                <a:latin typeface="Menlo" panose="020B0609030804020204" pitchFamily="49" charset="0"/>
              </a:rPr>
              <a:t>1f</a:t>
            </a:r>
            <a:r>
              <a:rPr lang="en-US" sz="1200" dirty="0">
                <a:solidFill>
                  <a:srgbClr val="F8F8F2"/>
                </a:solidFill>
                <a:latin typeface="Menlo" panose="020B0609030804020204" pitchFamily="49" charset="0"/>
              </a:rPr>
              <a:t>) </a:t>
            </a:r>
            <a:r>
              <a:rPr lang="en-US" sz="1200" dirty="0" err="1">
                <a:solidFill>
                  <a:srgbClr val="F8F8F2"/>
                </a:solidFill>
                <a:latin typeface="Menlo" panose="020B0609030804020204" pitchFamily="49" charset="0"/>
              </a:rPr>
              <a:t>isSliding</a:t>
            </a:r>
            <a:r>
              <a:rPr lang="en-US" sz="1200" dirty="0">
                <a:solidFill>
                  <a:srgbClr val="F8F8F2"/>
                </a:solidFill>
                <a:latin typeface="Menlo" panose="020B0609030804020204" pitchFamily="49" charset="0"/>
              </a:rPr>
              <a:t> </a:t>
            </a:r>
            <a:r>
              <a:rPr lang="en-US" sz="1200" dirty="0">
                <a:solidFill>
                  <a:srgbClr val="F92672"/>
                </a:solidFill>
                <a:latin typeface="Menlo" panose="020B0609030804020204" pitchFamily="49" charset="0"/>
              </a:rPr>
              <a:t>=</a:t>
            </a:r>
            <a:r>
              <a:rPr lang="en-US" sz="1200" dirty="0">
                <a:solidFill>
                  <a:srgbClr val="F8F8F2"/>
                </a:solidFill>
                <a:latin typeface="Menlo" panose="020B0609030804020204" pitchFamily="49" charset="0"/>
              </a:rPr>
              <a:t> </a:t>
            </a:r>
            <a:r>
              <a:rPr lang="en-US" sz="1200" dirty="0">
                <a:solidFill>
                  <a:srgbClr val="F92672"/>
                </a:solidFill>
                <a:latin typeface="Menlo" panose="020B0609030804020204" pitchFamily="49" charset="0"/>
              </a:rPr>
              <a:t>false</a:t>
            </a:r>
            <a:r>
              <a:rPr lang="en-US" sz="1200" dirty="0">
                <a:solidFill>
                  <a:srgbClr val="F8F8F2"/>
                </a:solidFill>
                <a:latin typeface="Menlo" panose="020B0609030804020204" pitchFamily="49" charset="0"/>
              </a:rPr>
              <a:t>;</a:t>
            </a:r>
          </a:p>
          <a:p>
            <a:pPr marL="0" indent="0">
              <a:buFont typeface="Arial" panose="020B0604020202020204" pitchFamily="34" charset="0"/>
              <a:buNone/>
            </a:pPr>
            <a:r>
              <a:rPr lang="en-US" sz="1200" dirty="0">
                <a:solidFill>
                  <a:srgbClr val="F8F8F2"/>
                </a:solidFill>
                <a:latin typeface="Menlo" panose="020B0609030804020204" pitchFamily="49" charset="0"/>
              </a:rPr>
              <a:t>}</a:t>
            </a:r>
          </a:p>
        </p:txBody>
      </p:sp>
      <p:sp>
        <p:nvSpPr>
          <p:cNvPr id="11" name="TextBox 10">
            <a:extLst>
              <a:ext uri="{FF2B5EF4-FFF2-40B4-BE49-F238E27FC236}">
                <a16:creationId xmlns:a16="http://schemas.microsoft.com/office/drawing/2014/main" id="{CD3CBD8F-4221-2C93-4AD2-6BB58BA1C92C}"/>
              </a:ext>
            </a:extLst>
          </p:cNvPr>
          <p:cNvSpPr txBox="1"/>
          <p:nvPr/>
        </p:nvSpPr>
        <p:spPr>
          <a:xfrm>
            <a:off x="118110" y="4552772"/>
            <a:ext cx="11955779" cy="1754326"/>
          </a:xfrm>
          <a:prstGeom prst="rect">
            <a:avLst/>
          </a:prstGeom>
          <a:solidFill>
            <a:schemeClr val="tx2"/>
          </a:solidFill>
        </p:spPr>
        <p:txBody>
          <a:bodyPr wrap="square" rtlCol="0">
            <a:spAutoFit/>
          </a:bodyPr>
          <a:lstStyle/>
          <a:p>
            <a:r>
              <a:rPr lang="en-US" dirty="0">
                <a:solidFill>
                  <a:schemeClr val="bg1"/>
                </a:solidFill>
                <a:latin typeface="Menlo" panose="020B0609030804020204" pitchFamily="49" charset="0"/>
              </a:rPr>
              <a:t>UNDER START() AND UPDATE():</a:t>
            </a:r>
            <a:endParaRPr lang="en-US" b="0" dirty="0">
              <a:solidFill>
                <a:schemeClr val="bg1"/>
              </a:solidFill>
              <a:effectLst/>
              <a:latin typeface="Menlo" panose="020B0609030804020204" pitchFamily="49" charset="0"/>
            </a:endParaRPr>
          </a:p>
          <a:p>
            <a:r>
              <a:rPr lang="en-US" b="0" dirty="0">
                <a:solidFill>
                  <a:srgbClr val="F92672"/>
                </a:solidFill>
                <a:effectLst/>
                <a:latin typeface="Menlo" panose="020B0609030804020204" pitchFamily="49" charset="0"/>
              </a:rPr>
              <a:t>public</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void</a:t>
            </a:r>
            <a:r>
              <a:rPr lang="en-US" b="0" dirty="0">
                <a:solidFill>
                  <a:srgbClr val="F8F8F2"/>
                </a:solidFill>
                <a:effectLst/>
                <a:latin typeface="Menlo" panose="020B0609030804020204" pitchFamily="49" charset="0"/>
              </a:rPr>
              <a:t> </a:t>
            </a:r>
            <a:r>
              <a:rPr lang="en-US" b="0" dirty="0" err="1">
                <a:solidFill>
                  <a:srgbClr val="A6E22E"/>
                </a:solidFill>
                <a:effectLst/>
                <a:latin typeface="Menlo" panose="020B0609030804020204" pitchFamily="49" charset="0"/>
              </a:rPr>
              <a:t>OnStartButtonPressed</a:t>
            </a:r>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isSliding</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true</a:t>
            </a:r>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startButtonRect</a:t>
            </a:r>
            <a:r>
              <a:rPr lang="en-US" b="0" dirty="0" err="1">
                <a:solidFill>
                  <a:srgbClr val="F92672"/>
                </a:solidFill>
                <a:effectLst/>
                <a:latin typeface="Menlo" panose="020B0609030804020204" pitchFamily="49" charset="0"/>
              </a:rPr>
              <a:t>.</a:t>
            </a:r>
            <a:r>
              <a:rPr lang="en-US" b="0" dirty="0" err="1">
                <a:solidFill>
                  <a:srgbClr val="F8F8F2"/>
                </a:solidFill>
                <a:effectLst/>
                <a:latin typeface="Menlo" panose="020B0609030804020204" pitchFamily="49" charset="0"/>
              </a:rPr>
              <a:t>anchoredPosition</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new</a:t>
            </a:r>
            <a:r>
              <a:rPr lang="en-US" b="0" dirty="0">
                <a:solidFill>
                  <a:srgbClr val="F8F8F2"/>
                </a:solidFill>
                <a:effectLst/>
                <a:latin typeface="Menlo" panose="020B0609030804020204" pitchFamily="49" charset="0"/>
              </a:rPr>
              <a:t> Vector2(</a:t>
            </a:r>
            <a:r>
              <a:rPr lang="en-US" b="0" dirty="0">
                <a:solidFill>
                  <a:srgbClr val="AE81FF"/>
                </a:solidFill>
                <a:effectLst/>
                <a:latin typeface="Menlo" panose="020B0609030804020204" pitchFamily="49" charset="0"/>
              </a:rPr>
              <a:t>0</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AE81FF"/>
                </a:solidFill>
                <a:effectLst/>
                <a:latin typeface="Menlo" panose="020B0609030804020204" pitchFamily="49" charset="0"/>
              </a:rPr>
              <a:t>600</a:t>
            </a:r>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a:t>
            </a:r>
          </a:p>
        </p:txBody>
      </p:sp>
    </p:spTree>
    <p:extLst>
      <p:ext uri="{BB962C8B-B14F-4D97-AF65-F5344CB8AC3E}">
        <p14:creationId xmlns:p14="http://schemas.microsoft.com/office/powerpoint/2010/main" val="3678969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A6C-A8A6-7DF7-FFB5-F120D517F221}"/>
              </a:ext>
            </a:extLst>
          </p:cNvPr>
          <p:cNvSpPr>
            <a:spLocks noGrp="1"/>
          </p:cNvSpPr>
          <p:nvPr>
            <p:ph type="title"/>
          </p:nvPr>
        </p:nvSpPr>
        <p:spPr>
          <a:xfrm>
            <a:off x="289560" y="86594"/>
            <a:ext cx="10515600" cy="1325563"/>
          </a:xfrm>
        </p:spPr>
        <p:txBody>
          <a:bodyPr>
            <a:normAutofit/>
          </a:bodyPr>
          <a:lstStyle/>
          <a:p>
            <a:r>
              <a:rPr lang="en-US" dirty="0">
                <a:latin typeface="Baloo 2 Medium" panose="03080502040302020200" pitchFamily="66" charset="77"/>
                <a:cs typeface="Baloo 2 Medium" panose="03080502040302020200" pitchFamily="66" charset="77"/>
              </a:rPr>
              <a:t>Pulse Animation (public curve)</a:t>
            </a:r>
            <a:endParaRPr dirty="0">
              <a:latin typeface="Baloo 2 Medium" panose="03080502040302020200" pitchFamily="66" charset="77"/>
              <a:cs typeface="Baloo 2 Medium" panose="03080502040302020200" pitchFamily="66" charset="77"/>
            </a:endParaRPr>
          </a:p>
        </p:txBody>
      </p:sp>
      <p:sp>
        <p:nvSpPr>
          <p:cNvPr id="3" name="Content Placeholder 2">
            <a:extLst>
              <a:ext uri="{FF2B5EF4-FFF2-40B4-BE49-F238E27FC236}">
                <a16:creationId xmlns:a16="http://schemas.microsoft.com/office/drawing/2014/main" id="{B8CB9328-0A25-DC8B-4482-E7AA07326BB4}"/>
              </a:ext>
            </a:extLst>
          </p:cNvPr>
          <p:cNvSpPr>
            <a:spLocks noGrp="1"/>
          </p:cNvSpPr>
          <p:nvPr>
            <p:ph idx="1"/>
          </p:nvPr>
        </p:nvSpPr>
        <p:spPr>
          <a:xfrm>
            <a:off x="289560" y="1206417"/>
            <a:ext cx="5522842" cy="5080718"/>
          </a:xfrm>
        </p:spPr>
        <p:txBody>
          <a:bodyPr>
            <a:noAutofit/>
          </a:bodyPr>
          <a:lstStyle/>
          <a:p>
            <a:pPr marL="0" indent="0">
              <a:buNone/>
            </a:pPr>
            <a:r>
              <a:rPr lang="en-US" sz="1400" dirty="0">
                <a:latin typeface="Baloo 2 Medium" panose="03080502040302020200" pitchFamily="66" charset="77"/>
                <a:cs typeface="Baloo 2 Medium" panose="03080502040302020200" pitchFamily="66" charset="77"/>
              </a:rPr>
              <a:t>1. Create the </a:t>
            </a:r>
            <a:r>
              <a:rPr lang="en-US" sz="1400" b="1" dirty="0">
                <a:latin typeface="Baloo 2 Medium" panose="03080502040302020200" pitchFamily="66" charset="77"/>
                <a:cs typeface="Baloo 2 Medium" panose="03080502040302020200" pitchFamily="66" charset="77"/>
              </a:rPr>
              <a:t>Increase</a:t>
            </a:r>
            <a:r>
              <a:rPr lang="en-US" sz="1400" dirty="0">
                <a:latin typeface="Baloo 2 Medium" panose="03080502040302020200" pitchFamily="66" charset="77"/>
                <a:cs typeface="Baloo 2 Medium" panose="03080502040302020200" pitchFamily="66" charset="77"/>
              </a:rPr>
              <a:t> Button:</a:t>
            </a:r>
          </a:p>
          <a:p>
            <a:pPr marL="971550" lvl="1" indent="-514350">
              <a:buAutoNum type="arabicPeriod"/>
            </a:pPr>
            <a:r>
              <a:rPr lang="en-US" sz="1400" dirty="0">
                <a:latin typeface="Baloo 2 Medium" panose="03080502040302020200" pitchFamily="66" charset="77"/>
                <a:cs typeface="Baloo 2 Medium" panose="03080502040302020200" pitchFamily="66" charset="77"/>
              </a:rPr>
              <a:t>Right-click on the </a:t>
            </a:r>
            <a:r>
              <a:rPr lang="en-US" sz="1400" b="1" dirty="0" err="1">
                <a:latin typeface="Baloo 2 Medium" panose="03080502040302020200" pitchFamily="66" charset="77"/>
                <a:cs typeface="Baloo 2 Medium" panose="03080502040302020200" pitchFamily="66" charset="77"/>
              </a:rPr>
              <a:t>ScoreboardPanel</a:t>
            </a:r>
            <a:r>
              <a:rPr lang="en-US" sz="1400" dirty="0">
                <a:latin typeface="Baloo 2 Medium" panose="03080502040302020200" pitchFamily="66" charset="77"/>
                <a:cs typeface="Baloo 2 Medium" panose="03080502040302020200" pitchFamily="66" charset="77"/>
              </a:rPr>
              <a:t> and select </a:t>
            </a:r>
            <a:r>
              <a:rPr lang="en-US" sz="1400" b="1" dirty="0">
                <a:latin typeface="Baloo 2 Medium" panose="03080502040302020200" pitchFamily="66" charset="77"/>
                <a:cs typeface="Baloo 2 Medium" panose="03080502040302020200" pitchFamily="66" charset="77"/>
              </a:rPr>
              <a:t>UI &gt; Button  and name it </a:t>
            </a:r>
            <a:r>
              <a:rPr lang="en-US" sz="1400" b="1" dirty="0" err="1">
                <a:latin typeface="Baloo 2 Medium" panose="03080502040302020200" pitchFamily="66" charset="77"/>
                <a:cs typeface="Baloo 2 Medium" panose="03080502040302020200" pitchFamily="66" charset="77"/>
              </a:rPr>
              <a:t>Button_Increase</a:t>
            </a:r>
            <a:r>
              <a:rPr lang="en-US" sz="1400" dirty="0">
                <a:latin typeface="Baloo 2 Medium" panose="03080502040302020200" pitchFamily="66" charset="77"/>
                <a:cs typeface="Baloo 2 Medium" panose="03080502040302020200" pitchFamily="66" charset="77"/>
              </a:rPr>
              <a:t>.</a:t>
            </a:r>
          </a:p>
          <a:p>
            <a:pPr marL="971550" lvl="1" indent="-514350">
              <a:buAutoNum type="arabicPeriod"/>
            </a:pPr>
            <a:r>
              <a:rPr lang="en-US" sz="1400" dirty="0">
                <a:latin typeface="Baloo 2 Medium" panose="03080502040302020200" pitchFamily="66" charset="77"/>
                <a:cs typeface="Baloo 2 Medium" panose="03080502040302020200" pitchFamily="66" charset="77"/>
              </a:rPr>
              <a:t>Adjust the </a:t>
            </a:r>
            <a:r>
              <a:rPr lang="en-US" sz="1400" b="1" dirty="0">
                <a:latin typeface="Baloo 2 Medium" panose="03080502040302020200" pitchFamily="66" charset="77"/>
                <a:cs typeface="Baloo 2 Medium" panose="03080502040302020200" pitchFamily="66" charset="77"/>
              </a:rPr>
              <a:t>size</a:t>
            </a:r>
            <a:r>
              <a:rPr lang="en-US" sz="1400" dirty="0">
                <a:latin typeface="Baloo 2 Medium" panose="03080502040302020200" pitchFamily="66" charset="77"/>
                <a:cs typeface="Baloo 2 Medium" panose="03080502040302020200" pitchFamily="66" charset="77"/>
              </a:rPr>
              <a:t> and </a:t>
            </a:r>
            <a:r>
              <a:rPr lang="en-US" sz="1400" b="1" dirty="0">
                <a:latin typeface="Baloo 2 Medium" panose="03080502040302020200" pitchFamily="66" charset="77"/>
                <a:cs typeface="Baloo 2 Medium" panose="03080502040302020200" pitchFamily="66" charset="77"/>
              </a:rPr>
              <a:t>color</a:t>
            </a:r>
            <a:r>
              <a:rPr lang="en-US" sz="1400" dirty="0">
                <a:latin typeface="Baloo 2 Medium" panose="03080502040302020200" pitchFamily="66" charset="77"/>
                <a:cs typeface="Baloo 2 Medium" panose="03080502040302020200" pitchFamily="66" charset="77"/>
              </a:rPr>
              <a:t> of the button to visually represent adding points.</a:t>
            </a:r>
          </a:p>
          <a:p>
            <a:pPr marL="971550" lvl="1" indent="-514350">
              <a:buAutoNum type="arabicPeriod"/>
            </a:pPr>
            <a:r>
              <a:rPr lang="en-US" sz="1400" dirty="0">
                <a:latin typeface="Baloo 2 Medium" panose="03080502040302020200" pitchFamily="66" charset="77"/>
                <a:cs typeface="Baloo 2 Medium" panose="03080502040302020200" pitchFamily="66" charset="77"/>
              </a:rPr>
              <a:t>Change the text of the button to </a:t>
            </a:r>
            <a:r>
              <a:rPr lang="en-US" sz="1400" b="1" dirty="0">
                <a:latin typeface="Baloo 2 Medium" panose="03080502040302020200" pitchFamily="66" charset="77"/>
                <a:cs typeface="Baloo 2 Medium" panose="03080502040302020200" pitchFamily="66" charset="77"/>
              </a:rPr>
              <a:t>+.</a:t>
            </a:r>
          </a:p>
          <a:p>
            <a:pPr marL="0" indent="0">
              <a:buNone/>
            </a:pPr>
            <a:r>
              <a:rPr lang="en-US" sz="1400" dirty="0">
                <a:latin typeface="Baloo 2 Medium" panose="03080502040302020200" pitchFamily="66" charset="77"/>
                <a:cs typeface="Baloo 2 Medium" panose="03080502040302020200" pitchFamily="66" charset="77"/>
              </a:rPr>
              <a:t>2. Add the </a:t>
            </a:r>
            <a:r>
              <a:rPr lang="en-US" sz="1400" b="1" dirty="0">
                <a:latin typeface="Baloo 2 Medium" panose="03080502040302020200" pitchFamily="66" charset="77"/>
                <a:cs typeface="Baloo 2 Medium" panose="03080502040302020200" pitchFamily="66" charset="77"/>
              </a:rPr>
              <a:t>Increase</a:t>
            </a:r>
            <a:r>
              <a:rPr lang="en-US" sz="1400" dirty="0">
                <a:latin typeface="Baloo 2 Medium" panose="03080502040302020200" pitchFamily="66" charset="77"/>
                <a:cs typeface="Baloo 2 Medium" panose="03080502040302020200" pitchFamily="66" charset="77"/>
              </a:rPr>
              <a:t> Function in </a:t>
            </a:r>
            <a:r>
              <a:rPr lang="en-US" sz="1400" dirty="0" err="1">
                <a:latin typeface="Baloo 2 Medium" panose="03080502040302020200" pitchFamily="66" charset="77"/>
                <a:cs typeface="Baloo 2 Medium" panose="03080502040302020200" pitchFamily="66" charset="77"/>
              </a:rPr>
              <a:t>UIManager</a:t>
            </a:r>
            <a:r>
              <a:rPr lang="en-US" sz="1400" dirty="0">
                <a:latin typeface="Baloo 2 Medium" panose="03080502040302020200" pitchFamily="66" charset="77"/>
                <a:cs typeface="Baloo 2 Medium" panose="03080502040302020200" pitchFamily="66" charset="77"/>
              </a:rPr>
              <a:t>:</a:t>
            </a:r>
          </a:p>
          <a:p>
            <a:pPr marL="971550" lvl="1" indent="-514350">
              <a:buAutoNum type="arabicPeriod"/>
            </a:pPr>
            <a:r>
              <a:rPr lang="en-US" sz="1400" dirty="0">
                <a:latin typeface="Baloo 2 Medium" panose="03080502040302020200" pitchFamily="66" charset="77"/>
                <a:cs typeface="Baloo 2 Medium" panose="03080502040302020200" pitchFamily="66" charset="77"/>
              </a:rPr>
              <a:t>In the </a:t>
            </a:r>
            <a:r>
              <a:rPr lang="en-US" sz="1400" b="1" dirty="0" err="1">
                <a:latin typeface="Baloo 2 Medium" panose="03080502040302020200" pitchFamily="66" charset="77"/>
                <a:cs typeface="Baloo 2 Medium" panose="03080502040302020200" pitchFamily="66" charset="77"/>
              </a:rPr>
              <a:t>UIManager</a:t>
            </a:r>
            <a:r>
              <a:rPr lang="en-US" sz="1400" dirty="0">
                <a:latin typeface="Baloo 2 Medium" panose="03080502040302020200" pitchFamily="66" charset="77"/>
                <a:cs typeface="Baloo 2 Medium" panose="03080502040302020200" pitchFamily="66" charset="77"/>
              </a:rPr>
              <a:t> script,  uncomment the code from on the next slide.</a:t>
            </a:r>
          </a:p>
          <a:p>
            <a:pPr marL="0" indent="0">
              <a:buNone/>
            </a:pPr>
            <a:r>
              <a:rPr lang="en-US" sz="1400" dirty="0">
                <a:latin typeface="Baloo 2 Medium" panose="03080502040302020200" pitchFamily="66" charset="77"/>
                <a:cs typeface="Baloo 2 Medium" panose="03080502040302020200" pitchFamily="66" charset="77"/>
              </a:rPr>
              <a:t>3. Link the </a:t>
            </a:r>
            <a:r>
              <a:rPr lang="en-US" sz="1400" b="1" dirty="0">
                <a:latin typeface="Baloo 2 Medium" panose="03080502040302020200" pitchFamily="66" charset="77"/>
                <a:cs typeface="Baloo 2 Medium" panose="03080502040302020200" pitchFamily="66" charset="77"/>
              </a:rPr>
              <a:t>Button</a:t>
            </a:r>
            <a:r>
              <a:rPr lang="en-US" sz="1400" dirty="0">
                <a:latin typeface="Baloo 2 Medium" panose="03080502040302020200" pitchFamily="66" charset="77"/>
                <a:cs typeface="Baloo 2 Medium" panose="03080502040302020200" pitchFamily="66" charset="77"/>
              </a:rPr>
              <a:t> to the </a:t>
            </a:r>
            <a:r>
              <a:rPr lang="en-US" sz="1400" b="1" dirty="0">
                <a:latin typeface="Baloo 2 Medium" panose="03080502040302020200" pitchFamily="66" charset="77"/>
                <a:cs typeface="Baloo 2 Medium" panose="03080502040302020200" pitchFamily="66" charset="77"/>
              </a:rPr>
              <a:t>Increase</a:t>
            </a:r>
            <a:r>
              <a:rPr lang="en-US" sz="1400" dirty="0">
                <a:latin typeface="Baloo 2 Medium" panose="03080502040302020200" pitchFamily="66" charset="77"/>
                <a:cs typeface="Baloo 2 Medium" panose="03080502040302020200" pitchFamily="66" charset="77"/>
              </a:rPr>
              <a:t> </a:t>
            </a:r>
            <a:r>
              <a:rPr lang="en-US" sz="1400" b="1" dirty="0">
                <a:latin typeface="Baloo 2 Medium" panose="03080502040302020200" pitchFamily="66" charset="77"/>
                <a:cs typeface="Baloo 2 Medium" panose="03080502040302020200" pitchFamily="66" charset="77"/>
              </a:rPr>
              <a:t>Function</a:t>
            </a:r>
            <a:r>
              <a:rPr lang="en-US" sz="1400" dirty="0">
                <a:latin typeface="Baloo 2 Medium" panose="03080502040302020200" pitchFamily="66" charset="77"/>
                <a:cs typeface="Baloo 2 Medium" panose="03080502040302020200" pitchFamily="66" charset="77"/>
              </a:rPr>
              <a:t>:</a:t>
            </a:r>
          </a:p>
          <a:p>
            <a:pPr marL="971550" lvl="1" indent="-514350">
              <a:buAutoNum type="arabicPeriod"/>
            </a:pPr>
            <a:r>
              <a:rPr lang="en-US" sz="1400" dirty="0">
                <a:latin typeface="Baloo 2 Medium" panose="03080502040302020200" pitchFamily="66" charset="77"/>
                <a:cs typeface="Baloo 2 Medium" panose="03080502040302020200" pitchFamily="66" charset="77"/>
              </a:rPr>
              <a:t>In the </a:t>
            </a:r>
            <a:r>
              <a:rPr lang="en-US" sz="1400" b="1" dirty="0">
                <a:latin typeface="Baloo 2 Medium" panose="03080502040302020200" pitchFamily="66" charset="77"/>
                <a:cs typeface="Baloo 2 Medium" panose="03080502040302020200" pitchFamily="66" charset="77"/>
              </a:rPr>
              <a:t>Inspector</a:t>
            </a:r>
            <a:r>
              <a:rPr lang="en-US" sz="1400" dirty="0">
                <a:latin typeface="Baloo 2 Medium" panose="03080502040302020200" pitchFamily="66" charset="77"/>
                <a:cs typeface="Baloo 2 Medium" panose="03080502040302020200" pitchFamily="66" charset="77"/>
              </a:rPr>
              <a:t> for the </a:t>
            </a:r>
            <a:r>
              <a:rPr lang="en-US" sz="1400" b="1" dirty="0" err="1">
                <a:latin typeface="Baloo 2 Medium" panose="03080502040302020200" pitchFamily="66" charset="77"/>
                <a:cs typeface="Baloo 2 Medium" panose="03080502040302020200" pitchFamily="66" charset="77"/>
              </a:rPr>
              <a:t>Button_Increase</a:t>
            </a:r>
            <a:r>
              <a:rPr lang="en-US" sz="1400" dirty="0">
                <a:latin typeface="Baloo 2 Medium" panose="03080502040302020200" pitchFamily="66" charset="77"/>
                <a:cs typeface="Baloo 2 Medium" panose="03080502040302020200" pitchFamily="66" charset="77"/>
              </a:rPr>
              <a:t>, scroll down to the </a:t>
            </a:r>
            <a:r>
              <a:rPr lang="en-US" sz="1400" b="1" dirty="0" err="1">
                <a:latin typeface="Baloo 2 Medium" panose="03080502040302020200" pitchFamily="66" charset="77"/>
                <a:cs typeface="Baloo 2 Medium" panose="03080502040302020200" pitchFamily="66" charset="77"/>
              </a:rPr>
              <a:t>OnClick</a:t>
            </a:r>
            <a:r>
              <a:rPr lang="en-US" sz="1400" dirty="0">
                <a:latin typeface="Baloo 2 Medium" panose="03080502040302020200" pitchFamily="66" charset="77"/>
                <a:cs typeface="Baloo 2 Medium" panose="03080502040302020200" pitchFamily="66" charset="77"/>
              </a:rPr>
              <a:t>() section.</a:t>
            </a:r>
          </a:p>
          <a:p>
            <a:pPr marL="971550" lvl="1" indent="-514350">
              <a:buAutoNum type="arabicPeriod"/>
            </a:pPr>
            <a:r>
              <a:rPr lang="en-US" sz="1400" dirty="0">
                <a:latin typeface="Baloo 2 Medium" panose="03080502040302020200" pitchFamily="66" charset="77"/>
                <a:cs typeface="Baloo 2 Medium" panose="03080502040302020200" pitchFamily="66" charset="77"/>
              </a:rPr>
              <a:t>Add the </a:t>
            </a:r>
            <a:r>
              <a:rPr lang="en-US" sz="1400" b="1" dirty="0" err="1">
                <a:latin typeface="Baloo 2 Medium" panose="03080502040302020200" pitchFamily="66" charset="77"/>
                <a:cs typeface="Baloo 2 Medium" panose="03080502040302020200" pitchFamily="66" charset="77"/>
              </a:rPr>
              <a:t>UIManager</a:t>
            </a:r>
            <a:r>
              <a:rPr lang="en-US" sz="1400" dirty="0">
                <a:latin typeface="Baloo 2 Medium" panose="03080502040302020200" pitchFamily="66" charset="77"/>
                <a:cs typeface="Baloo 2 Medium" panose="03080502040302020200" pitchFamily="66" charset="77"/>
              </a:rPr>
              <a:t> </a:t>
            </a:r>
            <a:r>
              <a:rPr lang="en-US" sz="1400" b="1" dirty="0" err="1">
                <a:latin typeface="Baloo 2 Medium" panose="03080502040302020200" pitchFamily="66" charset="77"/>
                <a:cs typeface="Baloo 2 Medium" panose="03080502040302020200" pitchFamily="66" charset="77"/>
              </a:rPr>
              <a:t>GameObject</a:t>
            </a:r>
            <a:r>
              <a:rPr lang="en-US" sz="1400" dirty="0">
                <a:latin typeface="Baloo 2 Medium" panose="03080502040302020200" pitchFamily="66" charset="77"/>
                <a:cs typeface="Baloo 2 Medium" panose="03080502040302020200" pitchFamily="66" charset="77"/>
              </a:rPr>
              <a:t> to the </a:t>
            </a:r>
            <a:r>
              <a:rPr lang="en-US" sz="1400" b="1" dirty="0" err="1">
                <a:latin typeface="Baloo 2 Medium" panose="03080502040302020200" pitchFamily="66" charset="77"/>
                <a:cs typeface="Baloo 2 Medium" panose="03080502040302020200" pitchFamily="66" charset="77"/>
              </a:rPr>
              <a:t>OnClick</a:t>
            </a:r>
            <a:r>
              <a:rPr lang="en-US" sz="1400" dirty="0">
                <a:latin typeface="Baloo 2 Medium" panose="03080502040302020200" pitchFamily="66" charset="77"/>
                <a:cs typeface="Baloo 2 Medium" panose="03080502040302020200" pitchFamily="66" charset="77"/>
              </a:rPr>
              <a:t>() field and select the </a:t>
            </a:r>
            <a:r>
              <a:rPr lang="en-US" sz="1400" b="1" dirty="0" err="1">
                <a:latin typeface="Baloo 2 Medium" panose="03080502040302020200" pitchFamily="66" charset="77"/>
                <a:cs typeface="Baloo 2 Medium" panose="03080502040302020200" pitchFamily="66" charset="77"/>
              </a:rPr>
              <a:t>IncreaseScore</a:t>
            </a:r>
            <a:r>
              <a:rPr lang="en-US" sz="1400" dirty="0">
                <a:latin typeface="Baloo 2 Medium" panose="03080502040302020200" pitchFamily="66" charset="77"/>
                <a:cs typeface="Baloo 2 Medium" panose="03080502040302020200" pitchFamily="66" charset="77"/>
              </a:rPr>
              <a:t>() function.</a:t>
            </a:r>
          </a:p>
          <a:p>
            <a:pPr marL="342900" indent="-342900">
              <a:buAutoNum type="arabicPeriod" startAt="4"/>
            </a:pPr>
            <a:r>
              <a:rPr lang="en-US" sz="1400" dirty="0">
                <a:latin typeface="Baloo 2 Medium" panose="03080502040302020200" pitchFamily="66" charset="77"/>
                <a:cs typeface="Baloo 2 Medium" panose="03080502040302020200" pitchFamily="66" charset="77"/>
              </a:rPr>
              <a:t>Adjust the pulsing curve in the </a:t>
            </a:r>
            <a:r>
              <a:rPr lang="en-US" sz="1400" dirty="0" err="1">
                <a:latin typeface="Baloo 2 Medium" panose="03080502040302020200" pitchFamily="66" charset="77"/>
                <a:cs typeface="Baloo 2 Medium" panose="03080502040302020200" pitchFamily="66" charset="77"/>
              </a:rPr>
              <a:t>UIManager</a:t>
            </a:r>
            <a:r>
              <a:rPr lang="en-US" sz="1400" dirty="0">
                <a:latin typeface="Baloo 2 Medium" panose="03080502040302020200" pitchFamily="66" charset="77"/>
                <a:cs typeface="Baloo 2 Medium" panose="03080502040302020200" pitchFamily="66" charset="77"/>
              </a:rPr>
              <a:t> Inspector </a:t>
            </a:r>
          </a:p>
          <a:p>
            <a:pPr marL="457200" lvl="1" indent="0">
              <a:buNone/>
            </a:pPr>
            <a:r>
              <a:rPr lang="en-US" sz="1400" dirty="0">
                <a:latin typeface="Baloo 2 Medium" panose="03080502040302020200" pitchFamily="66" charset="77"/>
                <a:cs typeface="Baloo 2 Medium" panose="03080502040302020200" pitchFamily="66" charset="77"/>
              </a:rPr>
              <a:t>1.  Select the S curve and adjust as needed to create the bounce effect</a:t>
            </a:r>
          </a:p>
          <a:p>
            <a:pPr marL="0" indent="0">
              <a:buNone/>
            </a:pPr>
            <a:endParaRPr lang="en-US" sz="1400" dirty="0">
              <a:latin typeface="Baloo 2 Medium" panose="03080502040302020200" pitchFamily="66" charset="77"/>
              <a:cs typeface="Baloo 2 Medium" panose="03080502040302020200" pitchFamily="66" charset="77"/>
            </a:endParaRPr>
          </a:p>
        </p:txBody>
      </p:sp>
      <p:pic>
        <p:nvPicPr>
          <p:cNvPr id="5" name="Picture 4" descr="A screenshot of a video game&#10;&#10;Description automatically generated">
            <a:extLst>
              <a:ext uri="{FF2B5EF4-FFF2-40B4-BE49-F238E27FC236}">
                <a16:creationId xmlns:a16="http://schemas.microsoft.com/office/drawing/2014/main" id="{27905CC7-C702-716C-936D-88A468C7FE24}"/>
              </a:ext>
            </a:extLst>
          </p:cNvPr>
          <p:cNvPicPr>
            <a:picLocks noChangeAspect="1"/>
          </p:cNvPicPr>
          <p:nvPr/>
        </p:nvPicPr>
        <p:blipFill>
          <a:blip r:embed="rId3"/>
          <a:stretch>
            <a:fillRect/>
          </a:stretch>
        </p:blipFill>
        <p:spPr>
          <a:xfrm>
            <a:off x="6202035" y="1020886"/>
            <a:ext cx="4897508" cy="153603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FF75E6C-7EBC-4376-E73D-1BD12255FB6A}"/>
              </a:ext>
            </a:extLst>
          </p:cNvPr>
          <p:cNvPicPr>
            <a:picLocks noChangeAspect="1"/>
          </p:cNvPicPr>
          <p:nvPr/>
        </p:nvPicPr>
        <p:blipFill>
          <a:blip r:embed="rId4"/>
          <a:stretch>
            <a:fillRect/>
          </a:stretch>
        </p:blipFill>
        <p:spPr>
          <a:xfrm>
            <a:off x="5945259" y="2879614"/>
            <a:ext cx="2200148" cy="380619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0DC238D-047B-2C7E-A8EA-C11E96D94AE0}"/>
              </a:ext>
            </a:extLst>
          </p:cNvPr>
          <p:cNvPicPr>
            <a:picLocks noChangeAspect="1"/>
          </p:cNvPicPr>
          <p:nvPr/>
        </p:nvPicPr>
        <p:blipFill>
          <a:blip r:embed="rId5"/>
          <a:stretch>
            <a:fillRect/>
          </a:stretch>
        </p:blipFill>
        <p:spPr>
          <a:xfrm>
            <a:off x="833577" y="5651583"/>
            <a:ext cx="2979304" cy="1042295"/>
          </a:xfrm>
          <a:prstGeom prst="rect">
            <a:avLst/>
          </a:prstGeom>
        </p:spPr>
      </p:pic>
      <p:pic>
        <p:nvPicPr>
          <p:cNvPr id="4" name="Picture 3" descr="A screen shot of a graph&#10;&#10;Description automatically generated">
            <a:extLst>
              <a:ext uri="{FF2B5EF4-FFF2-40B4-BE49-F238E27FC236}">
                <a16:creationId xmlns:a16="http://schemas.microsoft.com/office/drawing/2014/main" id="{36D5DE77-34F5-B75A-2873-C1BD1924EFDE}"/>
              </a:ext>
            </a:extLst>
          </p:cNvPr>
          <p:cNvPicPr>
            <a:picLocks noChangeAspect="1"/>
          </p:cNvPicPr>
          <p:nvPr/>
        </p:nvPicPr>
        <p:blipFill>
          <a:blip r:embed="rId6"/>
          <a:stretch>
            <a:fillRect/>
          </a:stretch>
        </p:blipFill>
        <p:spPr>
          <a:xfrm>
            <a:off x="8842553" y="2742454"/>
            <a:ext cx="2244547" cy="4103091"/>
          </a:xfrm>
          <a:prstGeom prst="rect">
            <a:avLst/>
          </a:prstGeom>
        </p:spPr>
      </p:pic>
    </p:spTree>
    <p:extLst>
      <p:ext uri="{BB962C8B-B14F-4D97-AF65-F5344CB8AC3E}">
        <p14:creationId xmlns:p14="http://schemas.microsoft.com/office/powerpoint/2010/main" val="1379011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08D8B04-48F0-8B8C-B7D4-95951A781674}"/>
              </a:ext>
            </a:extLst>
          </p:cNvPr>
          <p:cNvSpPr>
            <a:spLocks noGrp="1"/>
          </p:cNvSpPr>
          <p:nvPr>
            <p:ph type="title"/>
          </p:nvPr>
        </p:nvSpPr>
        <p:spPr>
          <a:xfrm>
            <a:off x="175260" y="102235"/>
            <a:ext cx="10515600" cy="1325563"/>
          </a:xfrm>
        </p:spPr>
        <p:txBody>
          <a:bodyPr>
            <a:normAutofit/>
          </a:bodyPr>
          <a:lstStyle/>
          <a:p>
            <a:r>
              <a:rPr lang="en-US" sz="5400" dirty="0">
                <a:latin typeface="Baloo 2 Medium" panose="03080502040302020200" pitchFamily="66" charset="77"/>
                <a:cs typeface="Baloo 2 Medium" panose="03080502040302020200" pitchFamily="66" charset="77"/>
              </a:rPr>
              <a:t>Code for Increase Score</a:t>
            </a:r>
          </a:p>
        </p:txBody>
      </p:sp>
      <p:sp>
        <p:nvSpPr>
          <p:cNvPr id="7" name="TextBox 6">
            <a:extLst>
              <a:ext uri="{FF2B5EF4-FFF2-40B4-BE49-F238E27FC236}">
                <a16:creationId xmlns:a16="http://schemas.microsoft.com/office/drawing/2014/main" id="{898A75E0-0756-5659-9B85-403B120660DC}"/>
              </a:ext>
            </a:extLst>
          </p:cNvPr>
          <p:cNvSpPr txBox="1"/>
          <p:nvPr/>
        </p:nvSpPr>
        <p:spPr>
          <a:xfrm>
            <a:off x="175260" y="1139687"/>
            <a:ext cx="11841480" cy="5078313"/>
          </a:xfrm>
          <a:prstGeom prst="rect">
            <a:avLst/>
          </a:prstGeom>
          <a:solidFill>
            <a:schemeClr val="tx2"/>
          </a:solidFill>
        </p:spPr>
        <p:txBody>
          <a:bodyPr wrap="square" rtlCol="0">
            <a:spAutoFit/>
          </a:bodyPr>
          <a:lstStyle/>
          <a:p>
            <a:r>
              <a:rPr lang="en-US" dirty="0">
                <a:solidFill>
                  <a:schemeClr val="bg1"/>
                </a:solidFill>
                <a:latin typeface="Menlo" panose="020B0609030804020204" pitchFamily="49" charset="0"/>
              </a:rPr>
              <a:t>IN UPDATE():</a:t>
            </a:r>
          </a:p>
          <a:p>
            <a:endParaRPr lang="en-US" dirty="0">
              <a:solidFill>
                <a:schemeClr val="bg1"/>
              </a:solidFill>
              <a:latin typeface="Menlo" panose="020B0609030804020204" pitchFamily="49" charset="0"/>
            </a:endParaRPr>
          </a:p>
          <a:p>
            <a:r>
              <a:rPr lang="en-US" b="0" dirty="0">
                <a:solidFill>
                  <a:srgbClr val="F92672"/>
                </a:solidFill>
                <a:effectLst/>
                <a:latin typeface="Menlo" panose="020B0609030804020204" pitchFamily="49" charset="0"/>
              </a:rPr>
              <a:t>if</a:t>
            </a:r>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isPulsing</a:t>
            </a:r>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pulseProgress</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Time</a:t>
            </a:r>
            <a:r>
              <a:rPr lang="en-US" b="0" dirty="0" err="1">
                <a:solidFill>
                  <a:srgbClr val="F92672"/>
                </a:solidFill>
                <a:effectLst/>
                <a:latin typeface="Menlo" panose="020B0609030804020204" pitchFamily="49" charset="0"/>
              </a:rPr>
              <a:t>.</a:t>
            </a:r>
            <a:r>
              <a:rPr lang="en-US" b="0" dirty="0" err="1">
                <a:solidFill>
                  <a:srgbClr val="F8F8F2"/>
                </a:solidFill>
                <a:effectLst/>
                <a:latin typeface="Menlo" panose="020B0609030804020204" pitchFamily="49" charset="0"/>
              </a:rPr>
              <a:t>deltaTime</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2f</a:t>
            </a:r>
            <a:r>
              <a:rPr lang="en-US" b="0" dirty="0">
                <a:solidFill>
                  <a:srgbClr val="F8F8F2"/>
                </a:solidFill>
                <a:effectLst/>
                <a:latin typeface="Menlo" panose="020B0609030804020204" pitchFamily="49" charset="0"/>
              </a:rPr>
              <a:t>;</a:t>
            </a:r>
          </a:p>
          <a:p>
            <a:r>
              <a:rPr lang="en-US" b="0" dirty="0">
                <a:solidFill>
                  <a:srgbClr val="F92672"/>
                </a:solidFill>
                <a:effectLst/>
                <a:latin typeface="Menlo" panose="020B0609030804020204" pitchFamily="49" charset="0"/>
              </a:rPr>
              <a:t>	float</a:t>
            </a:r>
            <a:r>
              <a:rPr lang="en-US" b="0" dirty="0">
                <a:solidFill>
                  <a:srgbClr val="F8F8F2"/>
                </a:solidFill>
                <a:effectLst/>
                <a:latin typeface="Menlo" panose="020B0609030804020204" pitchFamily="49" charset="0"/>
              </a:rPr>
              <a:t> scale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pulseEase</a:t>
            </a:r>
            <a:r>
              <a:rPr lang="en-US" b="0" dirty="0" err="1">
                <a:solidFill>
                  <a:srgbClr val="F92672"/>
                </a:solidFill>
                <a:effectLst/>
                <a:latin typeface="Menlo" panose="020B0609030804020204" pitchFamily="49" charset="0"/>
              </a:rPr>
              <a:t>.</a:t>
            </a:r>
            <a:r>
              <a:rPr lang="en-US" b="0" dirty="0" err="1">
                <a:solidFill>
                  <a:srgbClr val="F8F8F2"/>
                </a:solidFill>
                <a:effectLst/>
                <a:latin typeface="Menlo" panose="020B0609030804020204" pitchFamily="49" charset="0"/>
              </a:rPr>
              <a:t>Evaluate</a:t>
            </a:r>
            <a:r>
              <a:rPr lang="en-US" b="0" dirty="0">
                <a:solidFill>
                  <a:srgbClr val="F8F8F2"/>
                </a:solidFill>
                <a:effectLst/>
                <a:latin typeface="Menlo" panose="020B0609030804020204" pitchFamily="49" charset="0"/>
              </a:rPr>
              <a:t>(</a:t>
            </a:r>
            <a:r>
              <a:rPr lang="en-US" b="0" dirty="0" err="1">
                <a:solidFill>
                  <a:srgbClr val="F8F8F2"/>
                </a:solidFill>
                <a:effectLst/>
                <a:latin typeface="Menlo" panose="020B0609030804020204" pitchFamily="49" charset="0"/>
              </a:rPr>
              <a:t>pulseProgress</a:t>
            </a:r>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scorePanel</a:t>
            </a:r>
            <a:r>
              <a:rPr lang="en-US" b="0" dirty="0" err="1">
                <a:solidFill>
                  <a:srgbClr val="F92672"/>
                </a:solidFill>
                <a:effectLst/>
                <a:latin typeface="Menlo" panose="020B0609030804020204" pitchFamily="49" charset="0"/>
              </a:rPr>
              <a:t>.</a:t>
            </a:r>
            <a:r>
              <a:rPr lang="en-US" b="0" dirty="0" err="1">
                <a:solidFill>
                  <a:srgbClr val="F8F8F2"/>
                </a:solidFill>
                <a:effectLst/>
                <a:latin typeface="Menlo" panose="020B0609030804020204" pitchFamily="49" charset="0"/>
              </a:rPr>
              <a:t>transform</a:t>
            </a:r>
            <a:r>
              <a:rPr lang="en-US" b="0" dirty="0" err="1">
                <a:solidFill>
                  <a:srgbClr val="F92672"/>
                </a:solidFill>
                <a:effectLst/>
                <a:latin typeface="Menlo" panose="020B0609030804020204" pitchFamily="49" charset="0"/>
              </a:rPr>
              <a:t>.</a:t>
            </a:r>
            <a:r>
              <a:rPr lang="en-US" b="0" dirty="0" err="1">
                <a:solidFill>
                  <a:srgbClr val="F8F8F2"/>
                </a:solidFill>
                <a:effectLst/>
                <a:latin typeface="Menlo" panose="020B0609030804020204" pitchFamily="49" charset="0"/>
              </a:rPr>
              <a:t>localScale</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Vector3</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one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scale;</a:t>
            </a:r>
          </a:p>
          <a:p>
            <a:r>
              <a:rPr lang="en-US" b="0" dirty="0">
                <a:solidFill>
                  <a:srgbClr val="F92672"/>
                </a:solidFill>
                <a:effectLst/>
                <a:latin typeface="Menlo" panose="020B0609030804020204" pitchFamily="49" charset="0"/>
              </a:rPr>
              <a:t>	if</a:t>
            </a:r>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pulseProgress</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&gt;=</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1f</a:t>
            </a:r>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isPulsing</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false</a:t>
            </a:r>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a:t>
            </a:r>
          </a:p>
          <a:p>
            <a:endParaRPr lang="en-US" b="0" dirty="0">
              <a:solidFill>
                <a:srgbClr val="F8F8F2"/>
              </a:solidFill>
              <a:effectLst/>
              <a:latin typeface="Menlo" panose="020B0609030804020204" pitchFamily="49" charset="0"/>
            </a:endParaRPr>
          </a:p>
          <a:p>
            <a:r>
              <a:rPr lang="en-US" dirty="0">
                <a:solidFill>
                  <a:srgbClr val="F8F8F2"/>
                </a:solidFill>
                <a:latin typeface="Menlo" panose="020B0609030804020204" pitchFamily="49" charset="0"/>
              </a:rPr>
              <a:t>UNDER UPDATE()</a:t>
            </a:r>
          </a:p>
          <a:p>
            <a:endParaRPr lang="en-US" dirty="0">
              <a:solidFill>
                <a:srgbClr val="569CD6"/>
              </a:solidFill>
              <a:latin typeface="Menlo" panose="020B0609030804020204" pitchFamily="49" charset="0"/>
            </a:endParaRPr>
          </a:p>
          <a:p>
            <a:r>
              <a:rPr lang="en-US" b="0" dirty="0">
                <a:solidFill>
                  <a:srgbClr val="F92672"/>
                </a:solidFill>
                <a:effectLst/>
                <a:latin typeface="Menlo" panose="020B0609030804020204" pitchFamily="49" charset="0"/>
              </a:rPr>
              <a:t>public</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void</a:t>
            </a:r>
            <a:r>
              <a:rPr lang="en-US" b="0" dirty="0">
                <a:solidFill>
                  <a:srgbClr val="F8F8F2"/>
                </a:solidFill>
                <a:effectLst/>
                <a:latin typeface="Menlo" panose="020B0609030804020204" pitchFamily="49" charset="0"/>
              </a:rPr>
              <a:t> </a:t>
            </a:r>
            <a:r>
              <a:rPr lang="en-US" b="0" dirty="0" err="1">
                <a:solidFill>
                  <a:srgbClr val="A6E22E"/>
                </a:solidFill>
                <a:effectLst/>
                <a:latin typeface="Menlo" panose="020B0609030804020204" pitchFamily="49" charset="0"/>
              </a:rPr>
              <a:t>IncreaseScore</a:t>
            </a:r>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	score</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scoreText</a:t>
            </a:r>
            <a:r>
              <a:rPr lang="en-US" b="0" dirty="0" err="1">
                <a:solidFill>
                  <a:srgbClr val="F92672"/>
                </a:solidFill>
                <a:effectLst/>
                <a:latin typeface="Menlo" panose="020B0609030804020204" pitchFamily="49" charset="0"/>
              </a:rPr>
              <a:t>.</a:t>
            </a:r>
            <a:r>
              <a:rPr lang="en-US" b="0" dirty="0" err="1">
                <a:solidFill>
                  <a:srgbClr val="F8F8F2"/>
                </a:solidFill>
                <a:effectLst/>
                <a:latin typeface="Menlo" panose="020B0609030804020204" pitchFamily="49" charset="0"/>
              </a:rPr>
              <a:t>text</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a:t>
            </a:r>
            <a:r>
              <a:rPr lang="en-US" b="0" dirty="0">
                <a:solidFill>
                  <a:srgbClr val="E6DB74"/>
                </a:solidFill>
                <a:effectLst/>
                <a:latin typeface="Menlo" panose="020B0609030804020204" pitchFamily="49" charset="0"/>
              </a:rPr>
              <a:t>"Score: "</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score;</a:t>
            </a:r>
          </a:p>
          <a:p>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pulseProgress</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0f</a:t>
            </a:r>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isPulsing</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true</a:t>
            </a:r>
            <a:r>
              <a:rPr lang="en-US" b="0" dirty="0">
                <a:solidFill>
                  <a:srgbClr val="F8F8F2"/>
                </a:solidFill>
                <a:effectLst/>
                <a:latin typeface="Menlo" panose="020B0609030804020204" pitchFamily="49" charset="0"/>
              </a:rPr>
              <a:t>;</a:t>
            </a:r>
          </a:p>
          <a:p>
            <a:r>
              <a:rPr lang="en-US" b="0" dirty="0">
                <a:solidFill>
                  <a:srgbClr val="F8F8F2"/>
                </a:solidFill>
                <a:effectLst/>
                <a:latin typeface="Menlo" panose="020B0609030804020204" pitchFamily="49" charset="0"/>
              </a:rPr>
              <a:t>}</a:t>
            </a:r>
          </a:p>
        </p:txBody>
      </p:sp>
    </p:spTree>
    <p:extLst>
      <p:ext uri="{BB962C8B-B14F-4D97-AF65-F5344CB8AC3E}">
        <p14:creationId xmlns:p14="http://schemas.microsoft.com/office/powerpoint/2010/main" val="282079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2920FAC-D294-BAF0-9C81-FB7550A34FAA}"/>
              </a:ext>
            </a:extLst>
          </p:cNvPr>
          <p:cNvSpPr>
            <a:spLocks noGrp="1"/>
          </p:cNvSpPr>
          <p:nvPr>
            <p:ph type="title"/>
          </p:nvPr>
        </p:nvSpPr>
        <p:spPr>
          <a:xfrm>
            <a:off x="430570" y="0"/>
            <a:ext cx="10515600" cy="1325563"/>
          </a:xfrm>
        </p:spPr>
        <p:txBody>
          <a:bodyPr>
            <a:normAutofit/>
          </a:bodyPr>
          <a:lstStyle/>
          <a:p>
            <a:r>
              <a:rPr lang="en-US" sz="4800" dirty="0">
                <a:latin typeface="Baloo 2 Medium" panose="03080502040302020200" pitchFamily="66" charset="77"/>
                <a:cs typeface="Baloo 2 Medium" panose="03080502040302020200" pitchFamily="66" charset="77"/>
              </a:rPr>
              <a:t>Shrink Animation With Lean tween</a:t>
            </a:r>
          </a:p>
        </p:txBody>
      </p:sp>
      <p:sp>
        <p:nvSpPr>
          <p:cNvPr id="18" name="Content Placeholder 2">
            <a:extLst>
              <a:ext uri="{FF2B5EF4-FFF2-40B4-BE49-F238E27FC236}">
                <a16:creationId xmlns:a16="http://schemas.microsoft.com/office/drawing/2014/main" id="{DEAACFFD-8DC4-3C36-1AE0-E874771ED968}"/>
              </a:ext>
            </a:extLst>
          </p:cNvPr>
          <p:cNvSpPr>
            <a:spLocks noGrp="1"/>
          </p:cNvSpPr>
          <p:nvPr>
            <p:ph idx="1"/>
          </p:nvPr>
        </p:nvSpPr>
        <p:spPr>
          <a:xfrm>
            <a:off x="98476" y="1085691"/>
            <a:ext cx="7211332" cy="4916757"/>
          </a:xfrm>
        </p:spPr>
        <p:txBody>
          <a:bodyPr>
            <a:noAutofit/>
          </a:bodyPr>
          <a:lstStyle/>
          <a:p>
            <a:pPr marL="514350" indent="-514350">
              <a:buAutoNum type="arabicPeriod"/>
            </a:pPr>
            <a:r>
              <a:rPr lang="en-US" sz="1800" dirty="0">
                <a:latin typeface="Baloo 2 Medium" panose="03080502040302020200" pitchFamily="66" charset="77"/>
                <a:cs typeface="Baloo 2 Medium" panose="03080502040302020200" pitchFamily="66" charset="77"/>
              </a:rPr>
              <a:t>Create the </a:t>
            </a:r>
            <a:r>
              <a:rPr lang="en-US" sz="1800" b="1" dirty="0">
                <a:latin typeface="Baloo 2 Medium" panose="03080502040302020200" pitchFamily="66" charset="77"/>
                <a:cs typeface="Baloo 2 Medium" panose="03080502040302020200" pitchFamily="66" charset="77"/>
              </a:rPr>
              <a:t>Decrease</a:t>
            </a:r>
            <a:r>
              <a:rPr lang="en-US" sz="1800" dirty="0">
                <a:latin typeface="Baloo 2 Medium" panose="03080502040302020200" pitchFamily="66" charset="77"/>
                <a:cs typeface="Baloo 2 Medium" panose="03080502040302020200" pitchFamily="66" charset="77"/>
              </a:rPr>
              <a:t> Button:</a:t>
            </a:r>
          </a:p>
          <a:p>
            <a:pPr marL="971550" lvl="1" indent="-514350">
              <a:buAutoNum type="arabicPeriod"/>
            </a:pPr>
            <a:r>
              <a:rPr lang="en-US" sz="1800" dirty="0">
                <a:latin typeface="Baloo 2 Medium" panose="03080502040302020200" pitchFamily="66" charset="77"/>
                <a:cs typeface="Baloo 2 Medium" panose="03080502040302020200" pitchFamily="66" charset="77"/>
              </a:rPr>
              <a:t>Inside the </a:t>
            </a:r>
            <a:r>
              <a:rPr lang="en-US" sz="1800" b="1" dirty="0">
                <a:latin typeface="Baloo 2 Medium" panose="03080502040302020200" pitchFamily="66" charset="77"/>
                <a:cs typeface="Baloo 2 Medium" panose="03080502040302020200" pitchFamily="66" charset="77"/>
              </a:rPr>
              <a:t>Scoreboard</a:t>
            </a:r>
            <a:r>
              <a:rPr lang="en-US" sz="1800" dirty="0">
                <a:latin typeface="Baloo 2 Medium" panose="03080502040302020200" pitchFamily="66" charset="77"/>
                <a:cs typeface="Baloo 2 Medium" panose="03080502040302020200" pitchFamily="66" charset="77"/>
              </a:rPr>
              <a:t> Panel, right-click and select </a:t>
            </a:r>
            <a:r>
              <a:rPr lang="en-US" sz="1800" b="1" dirty="0">
                <a:latin typeface="Baloo 2 Medium" panose="03080502040302020200" pitchFamily="66" charset="77"/>
                <a:cs typeface="Baloo 2 Medium" panose="03080502040302020200" pitchFamily="66" charset="77"/>
              </a:rPr>
              <a:t>UI &gt; Button</a:t>
            </a:r>
            <a:r>
              <a:rPr lang="en-US" sz="1800" dirty="0">
                <a:latin typeface="Baloo 2 Medium" panose="03080502040302020200" pitchFamily="66" charset="77"/>
                <a:cs typeface="Baloo 2 Medium" panose="03080502040302020200" pitchFamily="66" charset="77"/>
              </a:rPr>
              <a:t>.</a:t>
            </a:r>
          </a:p>
          <a:p>
            <a:pPr marL="971550" lvl="1" indent="-514350">
              <a:buAutoNum type="arabicPeriod"/>
            </a:pPr>
            <a:r>
              <a:rPr lang="en-US" sz="1800" dirty="0">
                <a:latin typeface="Baloo 2 Medium" panose="03080502040302020200" pitchFamily="66" charset="77"/>
                <a:cs typeface="Baloo 2 Medium" panose="03080502040302020200" pitchFamily="66" charset="77"/>
              </a:rPr>
              <a:t>Name the button </a:t>
            </a:r>
            <a:r>
              <a:rPr lang="en-US" sz="1800" b="1" dirty="0" err="1">
                <a:latin typeface="Baloo 2 Medium" panose="03080502040302020200" pitchFamily="66" charset="77"/>
                <a:cs typeface="Baloo 2 Medium" panose="03080502040302020200" pitchFamily="66" charset="77"/>
              </a:rPr>
              <a:t>Button_Decrease</a:t>
            </a:r>
            <a:r>
              <a:rPr lang="en-US" sz="1800" dirty="0">
                <a:latin typeface="Baloo 2 Medium" panose="03080502040302020200" pitchFamily="66" charset="77"/>
                <a:cs typeface="Baloo 2 Medium" panose="03080502040302020200" pitchFamily="66" charset="77"/>
              </a:rPr>
              <a:t>.</a:t>
            </a:r>
          </a:p>
          <a:p>
            <a:pPr marL="971550" lvl="1" indent="-514350">
              <a:buAutoNum type="arabicPeriod"/>
            </a:pPr>
            <a:r>
              <a:rPr lang="en-US" sz="1800" dirty="0">
                <a:latin typeface="Baloo 2 Medium" panose="03080502040302020200" pitchFamily="66" charset="77"/>
                <a:cs typeface="Baloo 2 Medium" panose="03080502040302020200" pitchFamily="66" charset="77"/>
              </a:rPr>
              <a:t>Adjust the size and color to visually represent subtracting points.</a:t>
            </a:r>
          </a:p>
          <a:p>
            <a:pPr marL="971550" lvl="1" indent="-514350">
              <a:buAutoNum type="arabicPeriod"/>
            </a:pPr>
            <a:r>
              <a:rPr lang="en-US" sz="1800" dirty="0">
                <a:latin typeface="Baloo 2 Medium" panose="03080502040302020200" pitchFamily="66" charset="77"/>
                <a:cs typeface="Baloo 2 Medium" panose="03080502040302020200" pitchFamily="66" charset="77"/>
              </a:rPr>
              <a:t>Change the button text to </a:t>
            </a:r>
            <a:r>
              <a:rPr lang="en-US" sz="1800" b="1" dirty="0">
                <a:latin typeface="Baloo 2 Medium" panose="03080502040302020200" pitchFamily="66" charset="77"/>
                <a:cs typeface="Baloo 2 Medium" panose="03080502040302020200" pitchFamily="66" charset="77"/>
              </a:rPr>
              <a:t>-</a:t>
            </a:r>
            <a:r>
              <a:rPr lang="en-US" sz="1800" dirty="0">
                <a:latin typeface="Baloo 2 Medium" panose="03080502040302020200" pitchFamily="66" charset="77"/>
                <a:cs typeface="Baloo 2 Medium" panose="03080502040302020200" pitchFamily="66" charset="77"/>
              </a:rPr>
              <a:t> </a:t>
            </a:r>
          </a:p>
          <a:p>
            <a:pPr marL="514350" indent="-514350">
              <a:buAutoNum type="arabicPeriod"/>
            </a:pPr>
            <a:r>
              <a:rPr lang="en-US" sz="1800" dirty="0">
                <a:latin typeface="Baloo 2 Medium" panose="03080502040302020200" pitchFamily="66" charset="77"/>
                <a:cs typeface="Baloo 2 Medium" panose="03080502040302020200" pitchFamily="66" charset="77"/>
              </a:rPr>
              <a:t>Modify the </a:t>
            </a:r>
            <a:r>
              <a:rPr lang="en-US" sz="1800" b="1" dirty="0" err="1">
                <a:latin typeface="Baloo 2 Medium" panose="03080502040302020200" pitchFamily="66" charset="77"/>
                <a:cs typeface="Baloo 2 Medium" panose="03080502040302020200" pitchFamily="66" charset="77"/>
              </a:rPr>
              <a:t>UIManager</a:t>
            </a:r>
            <a:r>
              <a:rPr lang="en-US" sz="1800" dirty="0">
                <a:latin typeface="Baloo 2 Medium" panose="03080502040302020200" pitchFamily="66" charset="77"/>
                <a:cs typeface="Baloo 2 Medium" panose="03080502040302020200" pitchFamily="66" charset="77"/>
              </a:rPr>
              <a:t> </a:t>
            </a:r>
            <a:r>
              <a:rPr lang="en-US" sz="1800" b="1" dirty="0">
                <a:latin typeface="Baloo 2 Medium" panose="03080502040302020200" pitchFamily="66" charset="77"/>
                <a:cs typeface="Baloo 2 Medium" panose="03080502040302020200" pitchFamily="66" charset="77"/>
              </a:rPr>
              <a:t>Script</a:t>
            </a:r>
            <a:r>
              <a:rPr lang="en-US" sz="1800" dirty="0">
                <a:latin typeface="Baloo 2 Medium" panose="03080502040302020200" pitchFamily="66" charset="77"/>
                <a:cs typeface="Baloo 2 Medium" panose="03080502040302020200" pitchFamily="66" charset="77"/>
              </a:rPr>
              <a:t>:</a:t>
            </a:r>
          </a:p>
          <a:p>
            <a:pPr marL="971550" lvl="1" indent="-514350">
              <a:buAutoNum type="arabicPeriod"/>
            </a:pPr>
            <a:r>
              <a:rPr lang="en-US" sz="1800" dirty="0">
                <a:latin typeface="Baloo 2 Medium" panose="03080502040302020200" pitchFamily="66" charset="77"/>
                <a:cs typeface="Baloo 2 Medium" panose="03080502040302020200" pitchFamily="66" charset="77"/>
              </a:rPr>
              <a:t> In the </a:t>
            </a:r>
            <a:r>
              <a:rPr lang="en-US" sz="1800" b="1" dirty="0" err="1">
                <a:latin typeface="Baloo 2 Medium" panose="03080502040302020200" pitchFamily="66" charset="77"/>
                <a:cs typeface="Baloo 2 Medium" panose="03080502040302020200" pitchFamily="66" charset="77"/>
              </a:rPr>
              <a:t>UIManager</a:t>
            </a:r>
            <a:r>
              <a:rPr lang="en-US" sz="1800" dirty="0">
                <a:latin typeface="Baloo 2 Medium" panose="03080502040302020200" pitchFamily="66" charset="77"/>
                <a:cs typeface="Baloo 2 Medium" panose="03080502040302020200" pitchFamily="66" charset="77"/>
              </a:rPr>
              <a:t> script,  add the code from on the next slide to handle the animation</a:t>
            </a:r>
          </a:p>
          <a:p>
            <a:pPr marL="514350" indent="-514350">
              <a:buAutoNum type="arabicPeriod"/>
            </a:pPr>
            <a:r>
              <a:rPr lang="en-US" sz="1800" dirty="0">
                <a:latin typeface="Baloo 2 Medium" panose="03080502040302020200" pitchFamily="66" charset="77"/>
                <a:cs typeface="Baloo 2 Medium" panose="03080502040302020200" pitchFamily="66" charset="77"/>
              </a:rPr>
              <a:t>Link the </a:t>
            </a:r>
            <a:r>
              <a:rPr lang="en-US" sz="1800" b="1" dirty="0">
                <a:latin typeface="Baloo 2 Medium" panose="03080502040302020200" pitchFamily="66" charset="77"/>
                <a:cs typeface="Baloo 2 Medium" panose="03080502040302020200" pitchFamily="66" charset="77"/>
              </a:rPr>
              <a:t>Button</a:t>
            </a:r>
            <a:r>
              <a:rPr lang="en-US" sz="1800" dirty="0">
                <a:latin typeface="Baloo 2 Medium" panose="03080502040302020200" pitchFamily="66" charset="77"/>
                <a:cs typeface="Baloo 2 Medium" panose="03080502040302020200" pitchFamily="66" charset="77"/>
              </a:rPr>
              <a:t> to the Function:</a:t>
            </a:r>
          </a:p>
          <a:p>
            <a:pPr marL="971550" lvl="1" indent="-514350">
              <a:buAutoNum type="arabicPeriod"/>
            </a:pPr>
            <a:r>
              <a:rPr lang="en-US" sz="1800" dirty="0">
                <a:latin typeface="Baloo 2 Medium" panose="03080502040302020200" pitchFamily="66" charset="77"/>
                <a:cs typeface="Baloo 2 Medium" panose="03080502040302020200" pitchFamily="66" charset="77"/>
              </a:rPr>
              <a:t>In the Inspector for the </a:t>
            </a:r>
            <a:r>
              <a:rPr lang="en-US" sz="1800" b="1" dirty="0" err="1">
                <a:latin typeface="Baloo 2 Medium" panose="03080502040302020200" pitchFamily="66" charset="77"/>
                <a:cs typeface="Baloo 2 Medium" panose="03080502040302020200" pitchFamily="66" charset="77"/>
              </a:rPr>
              <a:t>Button_Decrease</a:t>
            </a:r>
            <a:r>
              <a:rPr lang="en-US" sz="1800" dirty="0">
                <a:latin typeface="Baloo 2 Medium" panose="03080502040302020200" pitchFamily="66" charset="77"/>
                <a:cs typeface="Baloo 2 Medium" panose="03080502040302020200" pitchFamily="66" charset="77"/>
              </a:rPr>
              <a:t>, scroll down to the </a:t>
            </a:r>
            <a:r>
              <a:rPr lang="en-US" sz="1800" b="1" dirty="0" err="1">
                <a:latin typeface="Baloo 2 Medium" panose="03080502040302020200" pitchFamily="66" charset="77"/>
                <a:cs typeface="Baloo 2 Medium" panose="03080502040302020200" pitchFamily="66" charset="77"/>
              </a:rPr>
              <a:t>OnClick</a:t>
            </a:r>
            <a:r>
              <a:rPr lang="en-US" sz="1800" dirty="0">
                <a:latin typeface="Baloo 2 Medium" panose="03080502040302020200" pitchFamily="66" charset="77"/>
                <a:cs typeface="Baloo 2 Medium" panose="03080502040302020200" pitchFamily="66" charset="77"/>
              </a:rPr>
              <a:t>() section.</a:t>
            </a:r>
          </a:p>
          <a:p>
            <a:pPr marL="971550" lvl="1" indent="-514350">
              <a:buAutoNum type="arabicPeriod"/>
            </a:pPr>
            <a:r>
              <a:rPr lang="en-US" sz="1800" dirty="0">
                <a:latin typeface="Baloo 2 Medium" panose="03080502040302020200" pitchFamily="66" charset="77"/>
                <a:cs typeface="Baloo 2 Medium" panose="03080502040302020200" pitchFamily="66" charset="77"/>
              </a:rPr>
              <a:t>Add the </a:t>
            </a:r>
            <a:r>
              <a:rPr lang="en-US" sz="1800" b="1" dirty="0" err="1">
                <a:latin typeface="Baloo 2 Medium" panose="03080502040302020200" pitchFamily="66" charset="77"/>
                <a:cs typeface="Baloo 2 Medium" panose="03080502040302020200" pitchFamily="66" charset="77"/>
              </a:rPr>
              <a:t>UIManager</a:t>
            </a:r>
            <a:r>
              <a:rPr lang="en-US" sz="1800" b="1" dirty="0">
                <a:latin typeface="Baloo 2 Medium" panose="03080502040302020200" pitchFamily="66" charset="77"/>
                <a:cs typeface="Baloo 2 Medium" panose="03080502040302020200" pitchFamily="66" charset="77"/>
              </a:rPr>
              <a:t> </a:t>
            </a:r>
            <a:r>
              <a:rPr lang="en-US" sz="1800" b="1" dirty="0" err="1">
                <a:latin typeface="Baloo 2 Medium" panose="03080502040302020200" pitchFamily="66" charset="77"/>
                <a:cs typeface="Baloo 2 Medium" panose="03080502040302020200" pitchFamily="66" charset="77"/>
              </a:rPr>
              <a:t>GameObject</a:t>
            </a:r>
            <a:r>
              <a:rPr lang="en-US" sz="1800" b="1" dirty="0">
                <a:latin typeface="Baloo 2 Medium" panose="03080502040302020200" pitchFamily="66" charset="77"/>
                <a:cs typeface="Baloo 2 Medium" panose="03080502040302020200" pitchFamily="66" charset="77"/>
              </a:rPr>
              <a:t> </a:t>
            </a:r>
            <a:r>
              <a:rPr lang="en-US" sz="1800" dirty="0">
                <a:latin typeface="Baloo 2 Medium" panose="03080502040302020200" pitchFamily="66" charset="77"/>
                <a:cs typeface="Baloo 2 Medium" panose="03080502040302020200" pitchFamily="66" charset="77"/>
              </a:rPr>
              <a:t>to the </a:t>
            </a:r>
            <a:r>
              <a:rPr lang="en-US" sz="1800" b="1" dirty="0" err="1">
                <a:latin typeface="Baloo 2 Medium" panose="03080502040302020200" pitchFamily="66" charset="77"/>
                <a:cs typeface="Baloo 2 Medium" panose="03080502040302020200" pitchFamily="66" charset="77"/>
              </a:rPr>
              <a:t>OnClick</a:t>
            </a:r>
            <a:r>
              <a:rPr lang="en-US" sz="1800" b="1" dirty="0">
                <a:latin typeface="Baloo 2 Medium" panose="03080502040302020200" pitchFamily="66" charset="77"/>
                <a:cs typeface="Baloo 2 Medium" panose="03080502040302020200" pitchFamily="66" charset="77"/>
              </a:rPr>
              <a:t>() </a:t>
            </a:r>
            <a:r>
              <a:rPr lang="en-US" sz="1800" dirty="0">
                <a:latin typeface="Baloo 2 Medium" panose="03080502040302020200" pitchFamily="66" charset="77"/>
                <a:cs typeface="Baloo 2 Medium" panose="03080502040302020200" pitchFamily="66" charset="77"/>
              </a:rPr>
              <a:t>field.</a:t>
            </a:r>
          </a:p>
          <a:p>
            <a:pPr marL="971550" lvl="1" indent="-514350">
              <a:buAutoNum type="arabicPeriod"/>
            </a:pPr>
            <a:r>
              <a:rPr lang="en-US" sz="1800" dirty="0">
                <a:latin typeface="Baloo 2 Medium" panose="03080502040302020200" pitchFamily="66" charset="77"/>
                <a:cs typeface="Baloo 2 Medium" panose="03080502040302020200" pitchFamily="66" charset="77"/>
              </a:rPr>
              <a:t>In the dropdown, select the </a:t>
            </a:r>
            <a:r>
              <a:rPr lang="en-US" sz="1800" b="1" dirty="0" err="1">
                <a:latin typeface="Baloo 2 Medium" panose="03080502040302020200" pitchFamily="66" charset="77"/>
                <a:cs typeface="Baloo 2 Medium" panose="03080502040302020200" pitchFamily="66" charset="77"/>
              </a:rPr>
              <a:t>DecreaseScore</a:t>
            </a:r>
            <a:r>
              <a:rPr lang="en-US" sz="1800" dirty="0">
                <a:latin typeface="Baloo 2 Medium" panose="03080502040302020200" pitchFamily="66" charset="77"/>
                <a:cs typeface="Baloo 2 Medium" panose="03080502040302020200" pitchFamily="66" charset="77"/>
              </a:rPr>
              <a:t>() function.</a:t>
            </a:r>
          </a:p>
          <a:p>
            <a:pPr marL="0" indent="0">
              <a:buNone/>
            </a:pPr>
            <a:endParaRPr lang="en-US" sz="1800" dirty="0">
              <a:latin typeface="Baloo 2 Medium" panose="03080502040302020200" pitchFamily="66" charset="77"/>
              <a:cs typeface="Baloo 2 Medium" panose="03080502040302020200" pitchFamily="66" charset="77"/>
            </a:endParaRPr>
          </a:p>
          <a:p>
            <a:pPr marL="0" indent="0">
              <a:buNone/>
            </a:pPr>
            <a:endParaRPr lang="en-US" sz="1800" dirty="0">
              <a:latin typeface="Baloo 2 Medium" panose="03080502040302020200" pitchFamily="66" charset="77"/>
              <a:cs typeface="Baloo 2 Medium" panose="03080502040302020200" pitchFamily="66" charset="77"/>
            </a:endParaRPr>
          </a:p>
        </p:txBody>
      </p:sp>
      <p:pic>
        <p:nvPicPr>
          <p:cNvPr id="19" name="Picture 18" descr="A screenshot of a video game&#10;&#10;Description automatically generated">
            <a:extLst>
              <a:ext uri="{FF2B5EF4-FFF2-40B4-BE49-F238E27FC236}">
                <a16:creationId xmlns:a16="http://schemas.microsoft.com/office/drawing/2014/main" id="{01BB4E3F-0829-3472-967C-A6815B1CC608}"/>
              </a:ext>
            </a:extLst>
          </p:cNvPr>
          <p:cNvPicPr>
            <a:picLocks noChangeAspect="1"/>
          </p:cNvPicPr>
          <p:nvPr/>
        </p:nvPicPr>
        <p:blipFill>
          <a:blip r:embed="rId3"/>
          <a:stretch>
            <a:fillRect/>
          </a:stretch>
        </p:blipFill>
        <p:spPr>
          <a:xfrm>
            <a:off x="7044225" y="874968"/>
            <a:ext cx="5084003" cy="1779401"/>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A6F3E116-5620-0F33-7005-5B89B21EC0CA}"/>
              </a:ext>
            </a:extLst>
          </p:cNvPr>
          <p:cNvPicPr>
            <a:picLocks noChangeAspect="1"/>
          </p:cNvPicPr>
          <p:nvPr/>
        </p:nvPicPr>
        <p:blipFill>
          <a:blip r:embed="rId4"/>
          <a:stretch>
            <a:fillRect/>
          </a:stretch>
        </p:blipFill>
        <p:spPr>
          <a:xfrm>
            <a:off x="7778138" y="2817630"/>
            <a:ext cx="4041204" cy="1452880"/>
          </a:xfrm>
          <a:prstGeom prst="rect">
            <a:avLst/>
          </a:prstGeom>
        </p:spPr>
      </p:pic>
    </p:spTree>
    <p:extLst>
      <p:ext uri="{BB962C8B-B14F-4D97-AF65-F5344CB8AC3E}">
        <p14:creationId xmlns:p14="http://schemas.microsoft.com/office/powerpoint/2010/main" val="2725381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CF78-E14B-BA71-EFE2-BFB9F82466E1}"/>
              </a:ext>
            </a:extLst>
          </p:cNvPr>
          <p:cNvSpPr>
            <a:spLocks noGrp="1"/>
          </p:cNvSpPr>
          <p:nvPr>
            <p:ph type="title"/>
          </p:nvPr>
        </p:nvSpPr>
        <p:spPr>
          <a:xfrm>
            <a:off x="300789" y="148556"/>
            <a:ext cx="10757598" cy="1325563"/>
          </a:xfrm>
        </p:spPr>
        <p:txBody>
          <a:bodyPr/>
          <a:lstStyle/>
          <a:p>
            <a:r>
              <a:rPr dirty="0">
                <a:latin typeface="Baloo 2 Medium" panose="03080502040302020200" pitchFamily="66" charset="77"/>
                <a:cs typeface="Baloo 2 Medium" panose="03080502040302020200" pitchFamily="66" charset="77"/>
              </a:rPr>
              <a:t>What is UI </a:t>
            </a:r>
            <a:r>
              <a:rPr dirty="0" err="1">
                <a:latin typeface="Baloo 2 Medium" panose="03080502040302020200" pitchFamily="66" charset="77"/>
                <a:cs typeface="Baloo 2 Medium" panose="03080502040302020200" pitchFamily="66" charset="77"/>
              </a:rPr>
              <a:t>Tweening</a:t>
            </a:r>
            <a:r>
              <a:rPr dirty="0">
                <a:latin typeface="Baloo 2 Medium" panose="03080502040302020200" pitchFamily="66" charset="77"/>
                <a:cs typeface="Baloo 2 Medium" panose="03080502040302020200" pitchFamily="66" charset="77"/>
              </a:rPr>
              <a:t>?</a:t>
            </a:r>
          </a:p>
        </p:txBody>
      </p:sp>
      <p:sp>
        <p:nvSpPr>
          <p:cNvPr id="3" name="Content Placeholder 2">
            <a:extLst>
              <a:ext uri="{FF2B5EF4-FFF2-40B4-BE49-F238E27FC236}">
                <a16:creationId xmlns:a16="http://schemas.microsoft.com/office/drawing/2014/main" id="{A39331FE-D3AD-713B-8590-7D90074F0BE5}"/>
              </a:ext>
            </a:extLst>
          </p:cNvPr>
          <p:cNvSpPr>
            <a:spLocks noGrp="1"/>
          </p:cNvSpPr>
          <p:nvPr>
            <p:ph idx="1"/>
          </p:nvPr>
        </p:nvSpPr>
        <p:spPr>
          <a:xfrm>
            <a:off x="300789" y="1203158"/>
            <a:ext cx="11295009" cy="4973805"/>
          </a:xfrm>
        </p:spPr>
        <p:txBody>
          <a:bodyPr>
            <a:normAutofit lnSpcReduction="10000"/>
          </a:bodyPr>
          <a:lstStyle/>
          <a:p>
            <a:r>
              <a:rPr dirty="0">
                <a:latin typeface="Baloo 2 Medium" panose="03080502040302020200" pitchFamily="66" charset="77"/>
                <a:cs typeface="Baloo 2 Medium" panose="03080502040302020200" pitchFamily="66" charset="77"/>
              </a:rPr>
              <a:t>UI </a:t>
            </a:r>
            <a:r>
              <a:rPr dirty="0" err="1">
                <a:latin typeface="Baloo 2 Medium" panose="03080502040302020200" pitchFamily="66" charset="77"/>
                <a:cs typeface="Baloo 2 Medium" panose="03080502040302020200" pitchFamily="66" charset="77"/>
              </a:rPr>
              <a:t>Tweening</a:t>
            </a:r>
            <a:r>
              <a:rPr dirty="0">
                <a:latin typeface="Baloo 2 Medium" panose="03080502040302020200" pitchFamily="66" charset="77"/>
                <a:cs typeface="Baloo 2 Medium" panose="03080502040302020200" pitchFamily="66" charset="77"/>
              </a:rPr>
              <a:t> refers to the short, smooth, animated transitions between UI states. </a:t>
            </a:r>
            <a:endParaRPr lang="en-US" dirty="0">
              <a:latin typeface="Baloo 2 Medium" panose="03080502040302020200" pitchFamily="66" charset="77"/>
              <a:cs typeface="Baloo 2 Medium" panose="03080502040302020200" pitchFamily="66" charset="77"/>
            </a:endParaRPr>
          </a:p>
          <a:p>
            <a:r>
              <a:rPr dirty="0">
                <a:latin typeface="Baloo 2 Medium" panose="03080502040302020200" pitchFamily="66" charset="77"/>
                <a:cs typeface="Baloo 2 Medium" panose="03080502040302020200" pitchFamily="66" charset="77"/>
              </a:rPr>
              <a:t>Instead of instantly changing a UI element’s color, position, size, or transparency, we can use </a:t>
            </a:r>
            <a:r>
              <a:rPr dirty="0" err="1">
                <a:latin typeface="Baloo 2 Medium" panose="03080502040302020200" pitchFamily="66" charset="77"/>
                <a:cs typeface="Baloo 2 Medium" panose="03080502040302020200" pitchFamily="66" charset="77"/>
              </a:rPr>
              <a:t>tweening</a:t>
            </a:r>
            <a:r>
              <a:rPr dirty="0">
                <a:latin typeface="Baloo 2 Medium" panose="03080502040302020200" pitchFamily="66" charset="77"/>
                <a:cs typeface="Baloo 2 Medium" panose="03080502040302020200" pitchFamily="66" charset="77"/>
              </a:rPr>
              <a:t> to gradually animate the changes over time. </a:t>
            </a:r>
            <a:endParaRPr lang="en-US" dirty="0">
              <a:latin typeface="Baloo 2 Medium" panose="03080502040302020200" pitchFamily="66" charset="77"/>
              <a:cs typeface="Baloo 2 Medium" panose="03080502040302020200" pitchFamily="66" charset="77"/>
            </a:endParaRPr>
          </a:p>
          <a:p>
            <a:r>
              <a:rPr dirty="0">
                <a:latin typeface="Baloo 2 Medium" panose="03080502040302020200" pitchFamily="66" charset="77"/>
                <a:cs typeface="Baloo 2 Medium" panose="03080502040302020200" pitchFamily="66" charset="77"/>
              </a:rPr>
              <a:t>This improves the Game Feel by allowing the interface to be more dynamic.</a:t>
            </a:r>
            <a:endParaRPr lang="en-US" dirty="0">
              <a:latin typeface="Baloo 2 Medium" panose="03080502040302020200" pitchFamily="66" charset="77"/>
              <a:cs typeface="Baloo 2 Medium" panose="03080502040302020200" pitchFamily="66" charset="77"/>
            </a:endParaRPr>
          </a:p>
          <a:p>
            <a:r>
              <a:rPr lang="en-US" dirty="0">
                <a:latin typeface="Baloo 2 Medium" panose="03080502040302020200" pitchFamily="66" charset="77"/>
                <a:cs typeface="Baloo 2 Medium" panose="03080502040302020200" pitchFamily="66" charset="77"/>
              </a:rPr>
              <a:t>Examples of UI </a:t>
            </a:r>
            <a:r>
              <a:rPr lang="en-US" dirty="0" err="1">
                <a:latin typeface="Baloo 2 Medium" panose="03080502040302020200" pitchFamily="66" charset="77"/>
                <a:cs typeface="Baloo 2 Medium" panose="03080502040302020200" pitchFamily="66" charset="77"/>
              </a:rPr>
              <a:t>tweening</a:t>
            </a:r>
            <a:r>
              <a:rPr lang="en-US" dirty="0">
                <a:latin typeface="Baloo 2 Medium" panose="03080502040302020200" pitchFamily="66" charset="77"/>
                <a:cs typeface="Baloo 2 Medium" panose="03080502040302020200" pitchFamily="66" charset="77"/>
              </a:rPr>
              <a:t> in games</a:t>
            </a:r>
          </a:p>
          <a:p>
            <a:pPr lvl="1"/>
            <a:r>
              <a:rPr lang="en-US" dirty="0">
                <a:latin typeface="Baloo 2 Medium" panose="03080502040302020200" pitchFamily="66" charset="77"/>
                <a:cs typeface="Baloo 2 Medium" panose="03080502040302020200" pitchFamily="66" charset="77"/>
                <a:hlinkClick r:id="rId3">
                  <a:extLst>
                    <a:ext uri="{A12FA001-AC4F-418D-AE19-62706E023703}">
                      <ahyp:hlinkClr xmlns:ahyp="http://schemas.microsoft.com/office/drawing/2018/hyperlinkcolor" val="tx"/>
                    </a:ext>
                  </a:extLst>
                </a:hlinkClick>
              </a:rPr>
              <a:t>https://www.youtube.com/watch?v=9N8oeegbeFM&amp;list=PL1hX1qD7bI72dSwYD1aR8I63zMuuPfLvq</a:t>
            </a:r>
            <a:endParaRPr lang="en-US" dirty="0">
              <a:latin typeface="Baloo 2 Medium" panose="03080502040302020200" pitchFamily="66" charset="77"/>
              <a:cs typeface="Baloo 2 Medium" panose="03080502040302020200" pitchFamily="66" charset="77"/>
            </a:endParaRPr>
          </a:p>
          <a:p>
            <a:pPr lvl="1"/>
            <a:r>
              <a:rPr lang="en-US" dirty="0">
                <a:latin typeface="Baloo 2 Medium" panose="03080502040302020200" pitchFamily="66" charset="77"/>
                <a:cs typeface="Baloo 2 Medium" panose="03080502040302020200" pitchFamily="66" charset="77"/>
                <a:hlinkClick r:id="rId4">
                  <a:extLst>
                    <a:ext uri="{A12FA001-AC4F-418D-AE19-62706E023703}">
                      <ahyp:hlinkClr xmlns:ahyp="http://schemas.microsoft.com/office/drawing/2018/hyperlinkcolor" val="tx"/>
                    </a:ext>
                  </a:extLst>
                </a:hlinkClick>
              </a:rPr>
              <a:t>https://www.gameuidatabase.com/uploads/video/Aviary-Attorney11242024-063054-6487.mp4</a:t>
            </a:r>
            <a:endParaRPr lang="en-US" dirty="0">
              <a:latin typeface="Baloo 2 Medium" panose="03080502040302020200" pitchFamily="66" charset="77"/>
              <a:cs typeface="Baloo 2 Medium" panose="03080502040302020200" pitchFamily="66" charset="77"/>
            </a:endParaRPr>
          </a:p>
          <a:p>
            <a:pPr lvl="1"/>
            <a:endParaRPr dirty="0">
              <a:latin typeface="Baloo 2 Medium" panose="03080502040302020200" pitchFamily="66" charset="77"/>
              <a:cs typeface="Baloo 2 Medium" panose="03080502040302020200" pitchFamily="66" charset="77"/>
            </a:endParaRPr>
          </a:p>
        </p:txBody>
      </p:sp>
    </p:spTree>
    <p:extLst>
      <p:ext uri="{BB962C8B-B14F-4D97-AF65-F5344CB8AC3E}">
        <p14:creationId xmlns:p14="http://schemas.microsoft.com/office/powerpoint/2010/main" val="2640440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D927-CBEB-97CE-6A9F-BFEDC59C7C28}"/>
              </a:ext>
            </a:extLst>
          </p:cNvPr>
          <p:cNvSpPr>
            <a:spLocks noGrp="1"/>
          </p:cNvSpPr>
          <p:nvPr>
            <p:ph type="title"/>
          </p:nvPr>
        </p:nvSpPr>
        <p:spPr>
          <a:xfrm>
            <a:off x="95250" y="125095"/>
            <a:ext cx="10515600" cy="1325563"/>
          </a:xfrm>
        </p:spPr>
        <p:txBody>
          <a:bodyPr>
            <a:normAutofit/>
          </a:bodyPr>
          <a:lstStyle/>
          <a:p>
            <a:r>
              <a:rPr dirty="0">
                <a:latin typeface="Baloo 2 Medium" panose="03080502040302020200" pitchFamily="66" charset="77"/>
                <a:cs typeface="Baloo 2 Medium" panose="03080502040302020200" pitchFamily="66" charset="77"/>
              </a:rPr>
              <a:t>Code for Decrease Score</a:t>
            </a:r>
          </a:p>
        </p:txBody>
      </p:sp>
      <p:sp>
        <p:nvSpPr>
          <p:cNvPr id="7" name="TextBox 6">
            <a:extLst>
              <a:ext uri="{FF2B5EF4-FFF2-40B4-BE49-F238E27FC236}">
                <a16:creationId xmlns:a16="http://schemas.microsoft.com/office/drawing/2014/main" id="{40F11128-B0DF-7EAA-01CF-DB9B8729CAF1}"/>
              </a:ext>
            </a:extLst>
          </p:cNvPr>
          <p:cNvSpPr txBox="1"/>
          <p:nvPr/>
        </p:nvSpPr>
        <p:spPr>
          <a:xfrm>
            <a:off x="238539" y="1308655"/>
            <a:ext cx="11251096" cy="2585323"/>
          </a:xfrm>
          <a:prstGeom prst="rect">
            <a:avLst/>
          </a:prstGeom>
          <a:solidFill>
            <a:schemeClr val="tx1">
              <a:lumMod val="85000"/>
              <a:lumOff val="15000"/>
            </a:schemeClr>
          </a:solidFill>
        </p:spPr>
        <p:txBody>
          <a:bodyPr wrap="square">
            <a:spAutoFit/>
          </a:bodyPr>
          <a:lstStyle/>
          <a:p>
            <a:pPr marL="0" indent="0">
              <a:buNone/>
            </a:pPr>
            <a:r>
              <a:rPr lang="en-US" sz="1800" b="0" dirty="0">
                <a:solidFill>
                  <a:srgbClr val="F92672"/>
                </a:solidFill>
                <a:effectLst/>
                <a:latin typeface="Menlo" panose="020B0609030804020204" pitchFamily="49" charset="0"/>
              </a:rPr>
              <a:t>public</a:t>
            </a:r>
            <a:r>
              <a:rPr lang="en-US" sz="1800" b="0" dirty="0">
                <a:solidFill>
                  <a:srgbClr val="F8F8F2"/>
                </a:solidFill>
                <a:effectLst/>
                <a:latin typeface="Menlo" panose="020B0609030804020204" pitchFamily="49" charset="0"/>
              </a:rPr>
              <a:t> </a:t>
            </a:r>
            <a:r>
              <a:rPr lang="en-US" sz="1800" b="0" dirty="0">
                <a:solidFill>
                  <a:srgbClr val="F92672"/>
                </a:solidFill>
                <a:effectLst/>
                <a:latin typeface="Menlo" panose="020B0609030804020204" pitchFamily="49" charset="0"/>
              </a:rPr>
              <a:t>void</a:t>
            </a:r>
            <a:r>
              <a:rPr lang="en-US" sz="1800" b="0" dirty="0">
                <a:solidFill>
                  <a:srgbClr val="F8F8F2"/>
                </a:solidFill>
                <a:effectLst/>
                <a:latin typeface="Menlo" panose="020B0609030804020204" pitchFamily="49" charset="0"/>
              </a:rPr>
              <a:t> </a:t>
            </a:r>
            <a:r>
              <a:rPr lang="en-US" sz="1800" b="0" dirty="0" err="1">
                <a:solidFill>
                  <a:srgbClr val="A6E22E"/>
                </a:solidFill>
                <a:effectLst/>
                <a:latin typeface="Menlo" panose="020B0609030804020204" pitchFamily="49" charset="0"/>
              </a:rPr>
              <a:t>DecreaseScore</a:t>
            </a:r>
            <a:r>
              <a:rPr lang="en-US" sz="1800" b="0" dirty="0">
                <a:solidFill>
                  <a:srgbClr val="F8F8F2"/>
                </a:solidFill>
                <a:effectLst/>
                <a:latin typeface="Menlo" panose="020B0609030804020204" pitchFamily="49" charset="0"/>
              </a:rPr>
              <a:t>()</a:t>
            </a:r>
          </a:p>
          <a:p>
            <a:pPr marL="0" indent="0">
              <a:buNone/>
            </a:pPr>
            <a:r>
              <a:rPr lang="en-US" sz="1800" b="0" dirty="0">
                <a:solidFill>
                  <a:srgbClr val="F8F8F2"/>
                </a:solidFill>
                <a:effectLst/>
                <a:latin typeface="Menlo" panose="020B0609030804020204" pitchFamily="49" charset="0"/>
              </a:rPr>
              <a:t>{</a:t>
            </a:r>
          </a:p>
          <a:p>
            <a:pPr marL="0" indent="0">
              <a:buNone/>
            </a:pPr>
            <a:r>
              <a:rPr lang="en-US" sz="1800" b="0" dirty="0">
                <a:solidFill>
                  <a:srgbClr val="F8F8F2"/>
                </a:solidFill>
                <a:effectLst/>
                <a:latin typeface="Menlo" panose="020B0609030804020204" pitchFamily="49" charset="0"/>
              </a:rPr>
              <a:t>	score</a:t>
            </a:r>
            <a:r>
              <a:rPr lang="en-US" sz="1800" b="0" dirty="0">
                <a:solidFill>
                  <a:srgbClr val="F92672"/>
                </a:solidFill>
                <a:effectLst/>
                <a:latin typeface="Menlo" panose="020B0609030804020204" pitchFamily="49" charset="0"/>
              </a:rPr>
              <a:t>--</a:t>
            </a:r>
            <a:r>
              <a:rPr lang="en-US" sz="1800" b="0" dirty="0">
                <a:solidFill>
                  <a:srgbClr val="F8F8F2"/>
                </a:solidFill>
                <a:effectLst/>
                <a:latin typeface="Menlo" panose="020B0609030804020204" pitchFamily="49" charset="0"/>
              </a:rPr>
              <a:t>;</a:t>
            </a:r>
          </a:p>
          <a:p>
            <a:pPr marL="0" indent="0">
              <a:buNone/>
            </a:pPr>
            <a:r>
              <a:rPr lang="en-US" sz="1800" b="0" dirty="0">
                <a:solidFill>
                  <a:srgbClr val="F8F8F2"/>
                </a:solidFill>
                <a:effectLst/>
                <a:latin typeface="Menlo" panose="020B0609030804020204" pitchFamily="49" charset="0"/>
              </a:rPr>
              <a:t>	</a:t>
            </a:r>
            <a:r>
              <a:rPr lang="en-US" sz="1800" b="0" dirty="0" err="1">
                <a:solidFill>
                  <a:srgbClr val="F8F8F2"/>
                </a:solidFill>
                <a:effectLst/>
                <a:latin typeface="Menlo" panose="020B0609030804020204" pitchFamily="49" charset="0"/>
              </a:rPr>
              <a:t>scoreText</a:t>
            </a:r>
            <a:r>
              <a:rPr lang="en-US" sz="1800" b="0" dirty="0" err="1">
                <a:solidFill>
                  <a:srgbClr val="F92672"/>
                </a:solidFill>
                <a:effectLst/>
                <a:latin typeface="Menlo" panose="020B0609030804020204" pitchFamily="49" charset="0"/>
              </a:rPr>
              <a:t>.</a:t>
            </a:r>
            <a:r>
              <a:rPr lang="en-US" sz="1800" b="0" dirty="0" err="1">
                <a:solidFill>
                  <a:srgbClr val="F8F8F2"/>
                </a:solidFill>
                <a:effectLst/>
                <a:latin typeface="Menlo" panose="020B0609030804020204" pitchFamily="49" charset="0"/>
              </a:rPr>
              <a:t>text</a:t>
            </a:r>
            <a:r>
              <a:rPr lang="en-US" sz="1800" b="0" dirty="0">
                <a:solidFill>
                  <a:srgbClr val="F8F8F2"/>
                </a:solidFill>
                <a:effectLst/>
                <a:latin typeface="Menlo" panose="020B0609030804020204" pitchFamily="49" charset="0"/>
              </a:rPr>
              <a:t> </a:t>
            </a:r>
            <a:r>
              <a:rPr lang="en-US" sz="1800" b="0" dirty="0">
                <a:solidFill>
                  <a:srgbClr val="F92672"/>
                </a:solidFill>
                <a:effectLst/>
                <a:latin typeface="Menlo" panose="020B0609030804020204" pitchFamily="49" charset="0"/>
              </a:rPr>
              <a:t>=</a:t>
            </a:r>
            <a:r>
              <a:rPr lang="en-US" sz="1800" b="0" dirty="0">
                <a:solidFill>
                  <a:srgbClr val="F8F8F2"/>
                </a:solidFill>
                <a:effectLst/>
                <a:latin typeface="Menlo" panose="020B0609030804020204" pitchFamily="49" charset="0"/>
              </a:rPr>
              <a:t> </a:t>
            </a:r>
            <a:r>
              <a:rPr lang="en-US" sz="1800" b="0" dirty="0">
                <a:solidFill>
                  <a:srgbClr val="E6DB74"/>
                </a:solidFill>
                <a:effectLst/>
                <a:latin typeface="Menlo" panose="020B0609030804020204" pitchFamily="49" charset="0"/>
              </a:rPr>
              <a:t>"Score: "</a:t>
            </a:r>
            <a:r>
              <a:rPr lang="en-US" sz="1800" b="0" dirty="0">
                <a:solidFill>
                  <a:srgbClr val="F8F8F2"/>
                </a:solidFill>
                <a:effectLst/>
                <a:latin typeface="Menlo" panose="020B0609030804020204" pitchFamily="49" charset="0"/>
              </a:rPr>
              <a:t> </a:t>
            </a:r>
            <a:r>
              <a:rPr lang="en-US" sz="1800" b="0" dirty="0">
                <a:solidFill>
                  <a:srgbClr val="F92672"/>
                </a:solidFill>
                <a:effectLst/>
                <a:latin typeface="Menlo" panose="020B0609030804020204" pitchFamily="49" charset="0"/>
              </a:rPr>
              <a:t>+</a:t>
            </a:r>
            <a:r>
              <a:rPr lang="en-US" sz="1800" b="0" dirty="0">
                <a:solidFill>
                  <a:srgbClr val="F8F8F2"/>
                </a:solidFill>
                <a:effectLst/>
                <a:latin typeface="Menlo" panose="020B0609030804020204" pitchFamily="49" charset="0"/>
              </a:rPr>
              <a:t> score;</a:t>
            </a:r>
          </a:p>
          <a:p>
            <a:pPr marL="0" indent="0">
              <a:buNone/>
            </a:pPr>
            <a:r>
              <a:rPr lang="en-US" sz="1800" b="0" dirty="0">
                <a:solidFill>
                  <a:srgbClr val="F8F8F2"/>
                </a:solidFill>
                <a:effectLst/>
                <a:latin typeface="Menlo" panose="020B0609030804020204" pitchFamily="49" charset="0"/>
              </a:rPr>
              <a:t>	</a:t>
            </a:r>
            <a:r>
              <a:rPr lang="en-US" sz="1800" b="0" dirty="0" err="1">
                <a:solidFill>
                  <a:srgbClr val="F8F8F2"/>
                </a:solidFill>
                <a:effectLst/>
                <a:latin typeface="Menlo" panose="020B0609030804020204" pitchFamily="49" charset="0"/>
              </a:rPr>
              <a:t>LeanTween</a:t>
            </a:r>
            <a:r>
              <a:rPr lang="en-US" sz="1800" b="0" dirty="0" err="1">
                <a:solidFill>
                  <a:srgbClr val="F92672"/>
                </a:solidFill>
                <a:effectLst/>
                <a:latin typeface="Menlo" panose="020B0609030804020204" pitchFamily="49" charset="0"/>
              </a:rPr>
              <a:t>.</a:t>
            </a:r>
            <a:r>
              <a:rPr lang="en-US" sz="1800" b="0" dirty="0" err="1">
                <a:solidFill>
                  <a:srgbClr val="F8F8F2"/>
                </a:solidFill>
                <a:effectLst/>
                <a:latin typeface="Menlo" panose="020B0609030804020204" pitchFamily="49" charset="0"/>
              </a:rPr>
              <a:t>scale</a:t>
            </a:r>
            <a:r>
              <a:rPr lang="en-US" sz="1800" b="0" dirty="0">
                <a:solidFill>
                  <a:srgbClr val="F8F8F2"/>
                </a:solidFill>
                <a:effectLst/>
                <a:latin typeface="Menlo" panose="020B0609030804020204" pitchFamily="49" charset="0"/>
              </a:rPr>
              <a:t>(</a:t>
            </a:r>
            <a:r>
              <a:rPr lang="en-US" sz="1800" b="0" dirty="0" err="1">
                <a:solidFill>
                  <a:srgbClr val="F8F8F2"/>
                </a:solidFill>
                <a:effectLst/>
                <a:latin typeface="Menlo" panose="020B0609030804020204" pitchFamily="49" charset="0"/>
              </a:rPr>
              <a:t>scorePanel</a:t>
            </a:r>
            <a:r>
              <a:rPr lang="en-US" sz="1800" b="0" dirty="0">
                <a:solidFill>
                  <a:srgbClr val="F8F8F2"/>
                </a:solidFill>
                <a:effectLst/>
                <a:latin typeface="Menlo" panose="020B0609030804020204" pitchFamily="49" charset="0"/>
              </a:rPr>
              <a:t>, Vector3</a:t>
            </a:r>
            <a:r>
              <a:rPr lang="en-US" sz="1800" b="0" dirty="0">
                <a:solidFill>
                  <a:srgbClr val="F92672"/>
                </a:solidFill>
                <a:effectLst/>
                <a:latin typeface="Menlo" panose="020B0609030804020204" pitchFamily="49" charset="0"/>
              </a:rPr>
              <a:t>.</a:t>
            </a:r>
            <a:r>
              <a:rPr lang="en-US" sz="1800" b="0" dirty="0">
                <a:solidFill>
                  <a:srgbClr val="F8F8F2"/>
                </a:solidFill>
                <a:effectLst/>
                <a:latin typeface="Menlo" panose="020B0609030804020204" pitchFamily="49" charset="0"/>
              </a:rPr>
              <a:t>one </a:t>
            </a:r>
            <a:r>
              <a:rPr lang="en-US" sz="1800" b="0" dirty="0">
                <a:solidFill>
                  <a:srgbClr val="F92672"/>
                </a:solidFill>
                <a:effectLst/>
                <a:latin typeface="Menlo" panose="020B0609030804020204" pitchFamily="49" charset="0"/>
              </a:rPr>
              <a:t>*</a:t>
            </a:r>
            <a:r>
              <a:rPr lang="en-US" sz="1800" b="0" dirty="0">
                <a:solidFill>
                  <a:srgbClr val="F8F8F2"/>
                </a:solidFill>
                <a:effectLst/>
                <a:latin typeface="Menlo" panose="020B0609030804020204" pitchFamily="49" charset="0"/>
              </a:rPr>
              <a:t> </a:t>
            </a:r>
            <a:r>
              <a:rPr lang="en-US" sz="1800" b="0" dirty="0">
                <a:solidFill>
                  <a:srgbClr val="AE81FF"/>
                </a:solidFill>
                <a:effectLst/>
                <a:latin typeface="Menlo" panose="020B0609030804020204" pitchFamily="49" charset="0"/>
              </a:rPr>
              <a:t>0.9f</a:t>
            </a:r>
            <a:r>
              <a:rPr lang="en-US" sz="1800" b="0" dirty="0">
                <a:solidFill>
                  <a:srgbClr val="F8F8F2"/>
                </a:solidFill>
                <a:effectLst/>
                <a:latin typeface="Menlo" panose="020B0609030804020204" pitchFamily="49" charset="0"/>
              </a:rPr>
              <a:t>, </a:t>
            </a:r>
            <a:r>
              <a:rPr lang="en-US" sz="1800" b="0" dirty="0">
                <a:solidFill>
                  <a:srgbClr val="AE81FF"/>
                </a:solidFill>
                <a:effectLst/>
                <a:latin typeface="Menlo" panose="020B0609030804020204" pitchFamily="49" charset="0"/>
              </a:rPr>
              <a:t>0.2f</a:t>
            </a:r>
            <a:r>
              <a:rPr lang="en-US" sz="1800" b="0" dirty="0">
                <a:solidFill>
                  <a:srgbClr val="F8F8F2"/>
                </a:solidFill>
                <a:effectLst/>
                <a:latin typeface="Menlo" panose="020B0609030804020204" pitchFamily="49" charset="0"/>
              </a:rPr>
              <a:t>)</a:t>
            </a:r>
            <a:r>
              <a:rPr lang="en-US" sz="1800" b="0" dirty="0">
                <a:solidFill>
                  <a:srgbClr val="F92672"/>
                </a:solidFill>
                <a:effectLst/>
                <a:latin typeface="Menlo" panose="020B0609030804020204" pitchFamily="49" charset="0"/>
              </a:rPr>
              <a:t>.</a:t>
            </a:r>
            <a:r>
              <a:rPr lang="en-US" sz="1800" b="0" dirty="0" err="1">
                <a:solidFill>
                  <a:srgbClr val="F8F8F2"/>
                </a:solidFill>
                <a:effectLst/>
                <a:latin typeface="Menlo" panose="020B0609030804020204" pitchFamily="49" charset="0"/>
              </a:rPr>
              <a:t>setEase</a:t>
            </a:r>
            <a:r>
              <a:rPr lang="en-US" sz="1800" b="0" dirty="0">
                <a:solidFill>
                  <a:srgbClr val="F8F8F2"/>
                </a:solidFill>
                <a:effectLst/>
                <a:latin typeface="Menlo" panose="020B0609030804020204" pitchFamily="49" charset="0"/>
              </a:rPr>
              <a:t>(</a:t>
            </a:r>
            <a:r>
              <a:rPr lang="en-US" sz="1800" b="0" dirty="0" err="1">
                <a:solidFill>
                  <a:srgbClr val="F8F8F2"/>
                </a:solidFill>
                <a:effectLst/>
                <a:latin typeface="Menlo" panose="020B0609030804020204" pitchFamily="49" charset="0"/>
              </a:rPr>
              <a:t>LeanTweenType</a:t>
            </a:r>
            <a:r>
              <a:rPr lang="en-US" sz="1800" b="0" dirty="0" err="1">
                <a:solidFill>
                  <a:srgbClr val="F92672"/>
                </a:solidFill>
                <a:effectLst/>
                <a:latin typeface="Menlo" panose="020B0609030804020204" pitchFamily="49" charset="0"/>
              </a:rPr>
              <a:t>.</a:t>
            </a:r>
            <a:r>
              <a:rPr lang="en-US" sz="1800" b="0" dirty="0" err="1">
                <a:solidFill>
                  <a:srgbClr val="F8F8F2"/>
                </a:solidFill>
                <a:effectLst/>
                <a:latin typeface="Menlo" panose="020B0609030804020204" pitchFamily="49" charset="0"/>
              </a:rPr>
              <a:t>easeInOutQuad</a:t>
            </a:r>
            <a:r>
              <a:rPr lang="en-US" sz="1800" b="0" dirty="0">
                <a:solidFill>
                  <a:srgbClr val="F8F8F2"/>
                </a:solidFill>
                <a:effectLst/>
                <a:latin typeface="Menlo" panose="020B0609030804020204" pitchFamily="49" charset="0"/>
              </a:rPr>
              <a:t>)</a:t>
            </a:r>
          </a:p>
          <a:p>
            <a:pPr marL="0" indent="0">
              <a:buNone/>
            </a:pPr>
            <a:r>
              <a:rPr lang="en-US" sz="1800" b="0" dirty="0">
                <a:solidFill>
                  <a:srgbClr val="F92672"/>
                </a:solidFill>
                <a:effectLst/>
                <a:latin typeface="Menlo" panose="020B0609030804020204" pitchFamily="49" charset="0"/>
              </a:rPr>
              <a:t>	.</a:t>
            </a:r>
            <a:r>
              <a:rPr lang="en-US" sz="1800" b="0" dirty="0" err="1">
                <a:solidFill>
                  <a:srgbClr val="F8F8F2"/>
                </a:solidFill>
                <a:effectLst/>
                <a:latin typeface="Menlo" panose="020B0609030804020204" pitchFamily="49" charset="0"/>
              </a:rPr>
              <a:t>setOnComplete</a:t>
            </a:r>
            <a:r>
              <a:rPr lang="en-US" sz="1800" b="0" dirty="0">
                <a:solidFill>
                  <a:srgbClr val="F8F8F2"/>
                </a:solidFill>
                <a:effectLst/>
                <a:latin typeface="Menlo" panose="020B0609030804020204" pitchFamily="49" charset="0"/>
              </a:rPr>
              <a:t>(() </a:t>
            </a:r>
            <a:r>
              <a:rPr lang="en-US" sz="1800" b="0" dirty="0">
                <a:solidFill>
                  <a:srgbClr val="F92672"/>
                </a:solidFill>
                <a:effectLst/>
                <a:latin typeface="Menlo" panose="020B0609030804020204" pitchFamily="49" charset="0"/>
              </a:rPr>
              <a:t>=&gt;</a:t>
            </a:r>
            <a:r>
              <a:rPr lang="en-US" sz="1800" b="0" dirty="0">
                <a:solidFill>
                  <a:srgbClr val="F8F8F2"/>
                </a:solidFill>
                <a:effectLst/>
                <a:latin typeface="Menlo" panose="020B0609030804020204" pitchFamily="49" charset="0"/>
              </a:rPr>
              <a:t> </a:t>
            </a:r>
            <a:r>
              <a:rPr lang="en-US" sz="1800" b="0" dirty="0" err="1">
                <a:solidFill>
                  <a:srgbClr val="F8F8F2"/>
                </a:solidFill>
                <a:effectLst/>
                <a:latin typeface="Menlo" panose="020B0609030804020204" pitchFamily="49" charset="0"/>
              </a:rPr>
              <a:t>LeanTween</a:t>
            </a:r>
            <a:r>
              <a:rPr lang="en-US" sz="1800" b="0" dirty="0" err="1">
                <a:solidFill>
                  <a:srgbClr val="F92672"/>
                </a:solidFill>
                <a:effectLst/>
                <a:latin typeface="Menlo" panose="020B0609030804020204" pitchFamily="49" charset="0"/>
              </a:rPr>
              <a:t>.</a:t>
            </a:r>
            <a:r>
              <a:rPr lang="en-US" sz="1800" b="0" dirty="0" err="1">
                <a:solidFill>
                  <a:srgbClr val="F8F8F2"/>
                </a:solidFill>
                <a:effectLst/>
                <a:latin typeface="Menlo" panose="020B0609030804020204" pitchFamily="49" charset="0"/>
              </a:rPr>
              <a:t>scale</a:t>
            </a:r>
            <a:r>
              <a:rPr lang="en-US" sz="1800" b="0" dirty="0">
                <a:solidFill>
                  <a:srgbClr val="F8F8F2"/>
                </a:solidFill>
                <a:effectLst/>
                <a:latin typeface="Menlo" panose="020B0609030804020204" pitchFamily="49" charset="0"/>
              </a:rPr>
              <a:t>(</a:t>
            </a:r>
            <a:r>
              <a:rPr lang="en-US" sz="1800" b="0" dirty="0" err="1">
                <a:solidFill>
                  <a:srgbClr val="F8F8F2"/>
                </a:solidFill>
                <a:effectLst/>
                <a:latin typeface="Menlo" panose="020B0609030804020204" pitchFamily="49" charset="0"/>
              </a:rPr>
              <a:t>scorePanel</a:t>
            </a:r>
            <a:r>
              <a:rPr lang="en-US" sz="1800" b="0" dirty="0">
                <a:solidFill>
                  <a:srgbClr val="F8F8F2"/>
                </a:solidFill>
                <a:effectLst/>
                <a:latin typeface="Menlo" panose="020B0609030804020204" pitchFamily="49" charset="0"/>
              </a:rPr>
              <a:t>, Vector3</a:t>
            </a:r>
            <a:r>
              <a:rPr lang="en-US" sz="1800" b="0" dirty="0">
                <a:solidFill>
                  <a:srgbClr val="F92672"/>
                </a:solidFill>
                <a:effectLst/>
                <a:latin typeface="Menlo" panose="020B0609030804020204" pitchFamily="49" charset="0"/>
              </a:rPr>
              <a:t>.</a:t>
            </a:r>
            <a:r>
              <a:rPr lang="en-US" sz="1800" b="0" dirty="0">
                <a:solidFill>
                  <a:srgbClr val="F8F8F2"/>
                </a:solidFill>
                <a:effectLst/>
                <a:latin typeface="Menlo" panose="020B0609030804020204" pitchFamily="49" charset="0"/>
              </a:rPr>
              <a:t>one, 	</a:t>
            </a:r>
            <a:r>
              <a:rPr lang="en-US" sz="1800" b="0" dirty="0">
                <a:solidFill>
                  <a:srgbClr val="AE81FF"/>
                </a:solidFill>
                <a:effectLst/>
                <a:latin typeface="Menlo" panose="020B0609030804020204" pitchFamily="49" charset="0"/>
              </a:rPr>
              <a:t>0.2f</a:t>
            </a:r>
            <a:r>
              <a:rPr lang="en-US" sz="1800" b="0" dirty="0">
                <a:solidFill>
                  <a:srgbClr val="F8F8F2"/>
                </a:solidFill>
                <a:effectLst/>
                <a:latin typeface="Menlo" panose="020B0609030804020204" pitchFamily="49" charset="0"/>
              </a:rPr>
              <a:t>)</a:t>
            </a:r>
            <a:r>
              <a:rPr lang="en-US" sz="1800" b="0" dirty="0">
                <a:solidFill>
                  <a:srgbClr val="F92672"/>
                </a:solidFill>
                <a:effectLst/>
                <a:latin typeface="Menlo" panose="020B0609030804020204" pitchFamily="49" charset="0"/>
              </a:rPr>
              <a:t>.</a:t>
            </a:r>
            <a:r>
              <a:rPr lang="en-US" sz="1800" b="0" dirty="0" err="1">
                <a:solidFill>
                  <a:srgbClr val="F8F8F2"/>
                </a:solidFill>
                <a:effectLst/>
                <a:latin typeface="Menlo" panose="020B0609030804020204" pitchFamily="49" charset="0"/>
              </a:rPr>
              <a:t>setEase</a:t>
            </a:r>
            <a:r>
              <a:rPr lang="en-US" sz="1800" b="0" dirty="0">
                <a:solidFill>
                  <a:srgbClr val="F8F8F2"/>
                </a:solidFill>
                <a:effectLst/>
                <a:latin typeface="Menlo" panose="020B0609030804020204" pitchFamily="49" charset="0"/>
              </a:rPr>
              <a:t>(</a:t>
            </a:r>
            <a:r>
              <a:rPr lang="en-US" sz="1800" b="0" dirty="0" err="1">
                <a:solidFill>
                  <a:srgbClr val="F8F8F2"/>
                </a:solidFill>
                <a:effectLst/>
                <a:latin typeface="Menlo" panose="020B0609030804020204" pitchFamily="49" charset="0"/>
              </a:rPr>
              <a:t>LeanTweenType</a:t>
            </a:r>
            <a:r>
              <a:rPr lang="en-US" sz="1800" b="0" dirty="0" err="1">
                <a:solidFill>
                  <a:srgbClr val="F92672"/>
                </a:solidFill>
                <a:effectLst/>
                <a:latin typeface="Menlo" panose="020B0609030804020204" pitchFamily="49" charset="0"/>
              </a:rPr>
              <a:t>.</a:t>
            </a:r>
            <a:r>
              <a:rPr lang="en-US" sz="1800" b="0" dirty="0" err="1">
                <a:solidFill>
                  <a:srgbClr val="F8F8F2"/>
                </a:solidFill>
                <a:effectLst/>
                <a:latin typeface="Menlo" panose="020B0609030804020204" pitchFamily="49" charset="0"/>
              </a:rPr>
              <a:t>easeInOutQuad</a:t>
            </a:r>
            <a:r>
              <a:rPr lang="en-US" sz="1800" b="0" dirty="0">
                <a:solidFill>
                  <a:srgbClr val="F8F8F2"/>
                </a:solidFill>
                <a:effectLst/>
                <a:latin typeface="Menlo" panose="020B0609030804020204" pitchFamily="49" charset="0"/>
              </a:rPr>
              <a:t>));</a:t>
            </a:r>
          </a:p>
          <a:p>
            <a:pPr marL="0" indent="0">
              <a:buNone/>
            </a:pPr>
            <a:r>
              <a:rPr lang="en-US" sz="1800" b="0" dirty="0">
                <a:solidFill>
                  <a:srgbClr val="F8F8F2"/>
                </a:solidFill>
                <a:effectLst/>
                <a:latin typeface="Menlo" panose="020B0609030804020204" pitchFamily="49" charset="0"/>
              </a:rPr>
              <a:t>}</a:t>
            </a:r>
          </a:p>
        </p:txBody>
      </p:sp>
    </p:spTree>
    <p:extLst>
      <p:ext uri="{BB962C8B-B14F-4D97-AF65-F5344CB8AC3E}">
        <p14:creationId xmlns:p14="http://schemas.microsoft.com/office/powerpoint/2010/main" val="2002978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4A34-57FF-D03A-2578-768E6C9519B3}"/>
              </a:ext>
            </a:extLst>
          </p:cNvPr>
          <p:cNvSpPr>
            <a:spLocks noGrp="1"/>
          </p:cNvSpPr>
          <p:nvPr>
            <p:ph type="title"/>
          </p:nvPr>
        </p:nvSpPr>
        <p:spPr>
          <a:xfrm>
            <a:off x="461010" y="304005"/>
            <a:ext cx="10515600" cy="1325563"/>
          </a:xfrm>
        </p:spPr>
        <p:txBody>
          <a:bodyPr>
            <a:normAutofit/>
          </a:bodyPr>
          <a:lstStyle/>
          <a:p>
            <a:r>
              <a:rPr>
                <a:latin typeface="Baloo 2 Medium" panose="03080502040302020200" pitchFamily="66" charset="77"/>
                <a:cs typeface="Baloo 2 Medium" panose="03080502040302020200" pitchFamily="66" charset="77"/>
              </a:rPr>
              <a:t>All together</a:t>
            </a:r>
          </a:p>
        </p:txBody>
      </p:sp>
      <p:sp>
        <p:nvSpPr>
          <p:cNvPr id="3" name="Content Placeholder 2">
            <a:extLst>
              <a:ext uri="{FF2B5EF4-FFF2-40B4-BE49-F238E27FC236}">
                <a16:creationId xmlns:a16="http://schemas.microsoft.com/office/drawing/2014/main" id="{A0114BD1-DFEC-48A5-42FA-184C734AE4DE}"/>
              </a:ext>
            </a:extLst>
          </p:cNvPr>
          <p:cNvSpPr>
            <a:spLocks noGrp="1"/>
          </p:cNvSpPr>
          <p:nvPr>
            <p:ph idx="1"/>
          </p:nvPr>
        </p:nvSpPr>
        <p:spPr>
          <a:xfrm>
            <a:off x="461010" y="1539875"/>
            <a:ext cx="9040799" cy="5014120"/>
          </a:xfrm>
        </p:spPr>
        <p:txBody>
          <a:bodyPr>
            <a:noAutofit/>
          </a:bodyPr>
          <a:lstStyle/>
          <a:p>
            <a:r>
              <a:rPr>
                <a:latin typeface="Baloo 2 Medium" panose="03080502040302020200" pitchFamily="66" charset="77"/>
                <a:cs typeface="Baloo 2 Medium" panose="03080502040302020200" pitchFamily="66" charset="77"/>
              </a:rPr>
              <a:t>The Tweening shown in this presentation only shows some of the many tricks that can be done with tweening. I encourage you to play around with what you have now by changing some of the time variables, pixel arguments and animation curves given with ease-in or ease-out.</a:t>
            </a:r>
          </a:p>
          <a:p>
            <a:r>
              <a:rPr>
                <a:latin typeface="Baloo 2 Medium" panose="03080502040302020200" pitchFamily="66" charset="77"/>
                <a:cs typeface="Baloo 2 Medium" panose="03080502040302020200" pitchFamily="66" charset="77"/>
              </a:rPr>
              <a:t>Now you have a small interface that demonstrates simple UI tweening that can be added to improve the Game Feel of your project!</a:t>
            </a:r>
          </a:p>
        </p:txBody>
      </p:sp>
    </p:spTree>
    <p:extLst>
      <p:ext uri="{BB962C8B-B14F-4D97-AF65-F5344CB8AC3E}">
        <p14:creationId xmlns:p14="http://schemas.microsoft.com/office/powerpoint/2010/main" val="422017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CF78-E14B-BA71-EFE2-BFB9F82466E1}"/>
              </a:ext>
            </a:extLst>
          </p:cNvPr>
          <p:cNvSpPr>
            <a:spLocks noGrp="1"/>
          </p:cNvSpPr>
          <p:nvPr>
            <p:ph type="title"/>
          </p:nvPr>
        </p:nvSpPr>
        <p:spPr>
          <a:xfrm>
            <a:off x="320842" y="160588"/>
            <a:ext cx="10757598" cy="1325563"/>
          </a:xfrm>
        </p:spPr>
        <p:txBody>
          <a:bodyPr/>
          <a:lstStyle/>
          <a:p>
            <a:r>
              <a:rPr lang="en-US" dirty="0">
                <a:latin typeface="Baloo 2 Medium" panose="03080502040302020200" pitchFamily="66" charset="77"/>
                <a:cs typeface="Baloo 2 Medium" panose="03080502040302020200" pitchFamily="66" charset="77"/>
              </a:rPr>
              <a:t>What can you do with UI </a:t>
            </a:r>
            <a:r>
              <a:rPr lang="en-US" dirty="0" err="1">
                <a:latin typeface="Baloo 2 Medium" panose="03080502040302020200" pitchFamily="66" charset="77"/>
                <a:cs typeface="Baloo 2 Medium" panose="03080502040302020200" pitchFamily="66" charset="77"/>
              </a:rPr>
              <a:t>Tweening</a:t>
            </a:r>
            <a:r>
              <a:rPr lang="en-US" dirty="0">
                <a:latin typeface="Baloo 2 Medium" panose="03080502040302020200" pitchFamily="66" charset="77"/>
                <a:cs typeface="Baloo 2 Medium" panose="03080502040302020200" pitchFamily="66" charset="77"/>
              </a:rPr>
              <a:t>?</a:t>
            </a:r>
            <a:endParaRPr dirty="0">
              <a:latin typeface="Baloo 2 Medium" panose="03080502040302020200" pitchFamily="66" charset="77"/>
              <a:cs typeface="Baloo 2 Medium" panose="03080502040302020200" pitchFamily="66" charset="77"/>
            </a:endParaRPr>
          </a:p>
        </p:txBody>
      </p:sp>
      <p:sp>
        <p:nvSpPr>
          <p:cNvPr id="5" name="Content Placeholder 4">
            <a:extLst>
              <a:ext uri="{FF2B5EF4-FFF2-40B4-BE49-F238E27FC236}">
                <a16:creationId xmlns:a16="http://schemas.microsoft.com/office/drawing/2014/main" id="{E46664CB-1436-003F-9B2E-6119D0F3A056}"/>
              </a:ext>
            </a:extLst>
          </p:cNvPr>
          <p:cNvSpPr>
            <a:spLocks noGrp="1"/>
          </p:cNvSpPr>
          <p:nvPr>
            <p:ph idx="1"/>
          </p:nvPr>
        </p:nvSpPr>
        <p:spPr>
          <a:xfrm>
            <a:off x="320842" y="1187952"/>
            <a:ext cx="5044559" cy="5670048"/>
          </a:xfrm>
        </p:spPr>
        <p:txBody>
          <a:bodyPr>
            <a:normAutofit/>
          </a:bodyPr>
          <a:lstStyle/>
          <a:p>
            <a:r>
              <a:rPr lang="en-US" dirty="0">
                <a:latin typeface="Baloo 2 Medium" panose="03080502040302020200" pitchFamily="66" charset="77"/>
                <a:cs typeface="Baloo 2 Medium" panose="03080502040302020200" pitchFamily="66" charset="77"/>
              </a:rPr>
              <a:t>Common Use Cases:</a:t>
            </a:r>
          </a:p>
          <a:p>
            <a:pPr lvl="1"/>
            <a:r>
              <a:rPr lang="en-US" sz="2800" dirty="0">
                <a:latin typeface="Baloo 2 Medium" panose="03080502040302020200" pitchFamily="66" charset="77"/>
                <a:cs typeface="Baloo 2 Medium" panose="03080502040302020200" pitchFamily="66" charset="77"/>
              </a:rPr>
              <a:t>Fading elements (buttons, panels, popups)</a:t>
            </a:r>
          </a:p>
          <a:p>
            <a:pPr lvl="1"/>
            <a:r>
              <a:rPr lang="en-US" sz="2800" dirty="0">
                <a:latin typeface="Baloo 2 Medium" panose="03080502040302020200" pitchFamily="66" charset="77"/>
                <a:cs typeface="Baloo 2 Medium" panose="03080502040302020200" pitchFamily="66" charset="77"/>
              </a:rPr>
              <a:t>Sliding UI components (menus, scoreboards, notifications)</a:t>
            </a:r>
          </a:p>
          <a:p>
            <a:pPr lvl="1"/>
            <a:r>
              <a:rPr lang="en-US" sz="2800" dirty="0">
                <a:latin typeface="Baloo 2 Medium" panose="03080502040302020200" pitchFamily="66" charset="77"/>
                <a:cs typeface="Baloo 2 Medium" panose="03080502040302020200" pitchFamily="66" charset="77"/>
              </a:rPr>
              <a:t>Scaling effects (buttons pulsing, UI shrinking and expanding)</a:t>
            </a:r>
          </a:p>
          <a:p>
            <a:pPr lvl="1"/>
            <a:r>
              <a:rPr lang="en-US" sz="2800" dirty="0">
                <a:latin typeface="Baloo 2 Medium" panose="03080502040302020200" pitchFamily="66" charset="77"/>
                <a:cs typeface="Baloo 2 Medium" panose="03080502040302020200" pitchFamily="66" charset="77"/>
              </a:rPr>
              <a:t>Complex motion (smooth custom animations using keyframes)</a:t>
            </a:r>
          </a:p>
        </p:txBody>
      </p:sp>
      <p:pic>
        <p:nvPicPr>
          <p:cNvPr id="2050" name="Picture 2" descr="UI Animation in Photoshop – Tutorial #1 – #androiduiux">
            <a:extLst>
              <a:ext uri="{FF2B5EF4-FFF2-40B4-BE49-F238E27FC236}">
                <a16:creationId xmlns:a16="http://schemas.microsoft.com/office/drawing/2014/main" id="{A22AA5AF-EB8A-1A5A-FA5D-45F2BE024D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57" b="29559"/>
          <a:stretch/>
        </p:blipFill>
        <p:spPr bwMode="auto">
          <a:xfrm>
            <a:off x="5895472" y="1305677"/>
            <a:ext cx="4199023" cy="482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2F5-543C-C1B2-D493-81035311ADE4}"/>
              </a:ext>
            </a:extLst>
          </p:cNvPr>
          <p:cNvSpPr>
            <a:spLocks noGrp="1"/>
          </p:cNvSpPr>
          <p:nvPr>
            <p:ph type="title"/>
          </p:nvPr>
        </p:nvSpPr>
        <p:spPr>
          <a:xfrm>
            <a:off x="152178" y="0"/>
            <a:ext cx="10515600" cy="1325563"/>
          </a:xfrm>
        </p:spPr>
        <p:txBody>
          <a:bodyPr/>
          <a:lstStyle/>
          <a:p>
            <a:r>
              <a:rPr dirty="0">
                <a:latin typeface="Baloo 2 Medium" panose="03080502040302020200" pitchFamily="66" charset="77"/>
                <a:cs typeface="Baloo 2 Medium" panose="03080502040302020200" pitchFamily="66" charset="77"/>
              </a:rPr>
              <a:t>Animation Curve</a:t>
            </a:r>
            <a:r>
              <a:rPr lang="en-US" dirty="0">
                <a:latin typeface="Baloo 2 Medium" panose="03080502040302020200" pitchFamily="66" charset="77"/>
                <a:cs typeface="Baloo 2 Medium" panose="03080502040302020200" pitchFamily="66" charset="77"/>
              </a:rPr>
              <a:t> Easing</a:t>
            </a:r>
            <a:endParaRPr dirty="0">
              <a:latin typeface="Baloo 2 Medium" panose="03080502040302020200" pitchFamily="66" charset="77"/>
              <a:cs typeface="Baloo 2 Medium" panose="03080502040302020200" pitchFamily="66" charset="77"/>
            </a:endParaRPr>
          </a:p>
        </p:txBody>
      </p:sp>
      <p:sp>
        <p:nvSpPr>
          <p:cNvPr id="3" name="Content Placeholder 2">
            <a:extLst>
              <a:ext uri="{FF2B5EF4-FFF2-40B4-BE49-F238E27FC236}">
                <a16:creationId xmlns:a16="http://schemas.microsoft.com/office/drawing/2014/main" id="{7A829DC9-062F-7D74-D59C-0157ED7CD50E}"/>
              </a:ext>
            </a:extLst>
          </p:cNvPr>
          <p:cNvSpPr>
            <a:spLocks noGrp="1"/>
          </p:cNvSpPr>
          <p:nvPr>
            <p:ph idx="1"/>
          </p:nvPr>
        </p:nvSpPr>
        <p:spPr>
          <a:xfrm>
            <a:off x="152178" y="1003077"/>
            <a:ext cx="7095905" cy="5084902"/>
          </a:xfrm>
        </p:spPr>
        <p:txBody>
          <a:bodyPr>
            <a:normAutofit/>
          </a:bodyPr>
          <a:lstStyle/>
          <a:p>
            <a:r>
              <a:rPr sz="2400" dirty="0">
                <a:latin typeface="Baloo 2 Medium" panose="03080502040302020200" pitchFamily="66" charset="77"/>
                <a:cs typeface="Baloo 2 Medium" panose="03080502040302020200" pitchFamily="66" charset="77"/>
              </a:rPr>
              <a:t>Note that a lot of </a:t>
            </a:r>
            <a:r>
              <a:rPr sz="2400" dirty="0" err="1">
                <a:latin typeface="Baloo 2 Medium" panose="03080502040302020200" pitchFamily="66" charset="77"/>
                <a:cs typeface="Baloo 2 Medium" panose="03080502040302020200" pitchFamily="66" charset="77"/>
              </a:rPr>
              <a:t>tweening</a:t>
            </a:r>
            <a:r>
              <a:rPr sz="2400" dirty="0">
                <a:latin typeface="Baloo 2 Medium" panose="03080502040302020200" pitchFamily="66" charset="77"/>
                <a:cs typeface="Baloo 2 Medium" panose="03080502040302020200" pitchFamily="66" charset="77"/>
              </a:rPr>
              <a:t> can be done with just Unity, without referring to any Library Packages.</a:t>
            </a:r>
            <a:endParaRPr lang="en-US" sz="2400" dirty="0">
              <a:latin typeface="Baloo 2 Medium" panose="03080502040302020200" pitchFamily="66" charset="77"/>
              <a:cs typeface="Baloo 2 Medium" panose="03080502040302020200" pitchFamily="66" charset="77"/>
            </a:endParaRPr>
          </a:p>
          <a:p>
            <a:r>
              <a:rPr lang="en-US" sz="2400" dirty="0">
                <a:latin typeface="Baloo 2 Medium" panose="03080502040302020200" pitchFamily="66" charset="77"/>
                <a:cs typeface="Baloo 2 Medium" panose="03080502040302020200" pitchFamily="66" charset="77"/>
              </a:rPr>
              <a:t>What is easing?</a:t>
            </a:r>
          </a:p>
          <a:p>
            <a:pPr lvl="1"/>
            <a:r>
              <a:rPr lang="en-US" dirty="0">
                <a:latin typeface="Baloo 2 Medium" panose="03080502040302020200" pitchFamily="66" charset="77"/>
                <a:cs typeface="Baloo 2 Medium" panose="03080502040302020200" pitchFamily="66" charset="77"/>
              </a:rPr>
              <a:t>Easing controls the speed of the animation, like starting slow and speeding up, to mimic the dynamic movement of reality. </a:t>
            </a:r>
          </a:p>
          <a:p>
            <a:pPr lvl="2"/>
            <a:r>
              <a:rPr lang="en-US" sz="2400" dirty="0">
                <a:latin typeface="Baloo 2 Medium" panose="03080502040302020200" pitchFamily="66" charset="77"/>
                <a:cs typeface="Baloo 2 Medium" panose="03080502040302020200" pitchFamily="66" charset="77"/>
              </a:rPr>
              <a:t>When a car stops and goes, it will slow down gradually and then pick up speed again after stopping.</a:t>
            </a:r>
          </a:p>
          <a:p>
            <a:pPr lvl="1"/>
            <a:r>
              <a:rPr lang="en-US" dirty="0">
                <a:latin typeface="Baloo 2 Medium" panose="03080502040302020200" pitchFamily="66" charset="77"/>
                <a:cs typeface="Baloo 2 Medium" panose="03080502040302020200" pitchFamily="66" charset="77"/>
              </a:rPr>
              <a:t>Instead of moving linearly, easing makes motion feel more natural.</a:t>
            </a:r>
          </a:p>
          <a:p>
            <a:r>
              <a:rPr lang="en-US" sz="2400" dirty="0" err="1">
                <a:latin typeface="Baloo 2 Medium" panose="03080502040302020200" pitchFamily="66" charset="77"/>
                <a:cs typeface="Baloo 2 Medium" panose="03080502040302020200" pitchFamily="66" charset="77"/>
              </a:rPr>
              <a:t>AnimationCurve</a:t>
            </a:r>
            <a:r>
              <a:rPr lang="en-US" sz="2400" dirty="0">
                <a:latin typeface="Baloo 2 Medium" panose="03080502040302020200" pitchFamily="66" charset="77"/>
                <a:cs typeface="Baloo 2 Medium" panose="03080502040302020200" pitchFamily="66" charset="77"/>
              </a:rPr>
              <a:t> is a Unity default type that can be used for </a:t>
            </a:r>
            <a:r>
              <a:rPr lang="en-US" sz="2400" dirty="0" err="1">
                <a:latin typeface="Baloo 2 Medium" panose="03080502040302020200" pitchFamily="66" charset="77"/>
                <a:cs typeface="Baloo 2 Medium" panose="03080502040302020200" pitchFamily="66" charset="77"/>
              </a:rPr>
              <a:t>tweening</a:t>
            </a:r>
            <a:r>
              <a:rPr lang="en-US" sz="2400" dirty="0">
                <a:latin typeface="Baloo 2 Medium" panose="03080502040302020200" pitchFamily="66" charset="77"/>
                <a:cs typeface="Baloo 2 Medium" panose="03080502040302020200" pitchFamily="66" charset="77"/>
              </a:rPr>
              <a:t>.</a:t>
            </a:r>
          </a:p>
        </p:txBody>
      </p:sp>
      <p:pic>
        <p:nvPicPr>
          <p:cNvPr id="4" name="Picture 3">
            <a:extLst>
              <a:ext uri="{FF2B5EF4-FFF2-40B4-BE49-F238E27FC236}">
                <a16:creationId xmlns:a16="http://schemas.microsoft.com/office/drawing/2014/main" id="{9835A91B-B001-69C8-3BEA-F05C309EE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454" y="188494"/>
            <a:ext cx="4080274" cy="2971800"/>
          </a:xfrm>
          <a:prstGeom prst="rect">
            <a:avLst/>
          </a:prstGeom>
        </p:spPr>
      </p:pic>
      <p:sp>
        <p:nvSpPr>
          <p:cNvPr id="6" name="TextBox 5">
            <a:extLst>
              <a:ext uri="{FF2B5EF4-FFF2-40B4-BE49-F238E27FC236}">
                <a16:creationId xmlns:a16="http://schemas.microsoft.com/office/drawing/2014/main" id="{41457778-0488-CE63-7B8A-0F23C2EBEFC2}"/>
              </a:ext>
            </a:extLst>
          </p:cNvPr>
          <p:cNvSpPr txBox="1"/>
          <p:nvPr/>
        </p:nvSpPr>
        <p:spPr>
          <a:xfrm>
            <a:off x="8068616" y="3160294"/>
            <a:ext cx="3789949" cy="1631216"/>
          </a:xfrm>
          <a:prstGeom prst="rect">
            <a:avLst/>
          </a:prstGeom>
          <a:noFill/>
        </p:spPr>
        <p:txBody>
          <a:bodyPr wrap="square">
            <a:spAutoFit/>
          </a:bodyPr>
          <a:lstStyle/>
          <a:p>
            <a:pPr marL="0" indent="0" algn="ctr">
              <a:buNone/>
            </a:pPr>
            <a:r>
              <a:rPr lang="en-US" sz="2000" dirty="0">
                <a:latin typeface="Baloo 2 Medium" panose="03080502040302020200" pitchFamily="66" charset="77"/>
                <a:cs typeface="Baloo 2 Medium" panose="03080502040302020200" pitchFamily="66" charset="77"/>
              </a:rPr>
              <a:t>See examples of these curves, </a:t>
            </a:r>
          </a:p>
          <a:p>
            <a:pPr marL="0" indent="0" algn="ctr">
              <a:buNone/>
            </a:pPr>
            <a:r>
              <a:rPr lang="en-US" sz="2000" dirty="0">
                <a:latin typeface="Baloo 2 Medium" panose="03080502040302020200" pitchFamily="66" charset="77"/>
                <a:cs typeface="Baloo 2 Medium" panose="03080502040302020200" pitchFamily="66" charset="77"/>
              </a:rPr>
              <a:t>how they effect motion, </a:t>
            </a:r>
          </a:p>
          <a:p>
            <a:pPr marL="0" indent="0" algn="ctr">
              <a:buNone/>
            </a:pPr>
            <a:r>
              <a:rPr lang="en-US" sz="2000" dirty="0">
                <a:latin typeface="Baloo 2 Medium" panose="03080502040302020200" pitchFamily="66" charset="77"/>
                <a:cs typeface="Baloo 2 Medium" panose="03080502040302020200" pitchFamily="66" charset="77"/>
              </a:rPr>
              <a:t>and grab the math:</a:t>
            </a:r>
          </a:p>
          <a:p>
            <a:pPr marL="0" indent="0" algn="ctr">
              <a:buNone/>
            </a:pPr>
            <a:endParaRPr lang="en-US" sz="2000" dirty="0">
              <a:solidFill>
                <a:srgbClr val="467886"/>
              </a:solidFill>
              <a:latin typeface="Baloo 2 Medium" panose="03080502040302020200" pitchFamily="66" charset="77"/>
              <a:cs typeface="Baloo 2 Medium" panose="03080502040302020200" pitchFamily="66" charset="77"/>
              <a:hlinkClick r:id="rId4">
                <a:extLst>
                  <a:ext uri="{A12FA001-AC4F-418D-AE19-62706E023703}">
                    <ahyp:hlinkClr xmlns:ahyp="http://schemas.microsoft.com/office/drawing/2018/hyperlinkcolor" val="tx"/>
                  </a:ext>
                </a:extLst>
              </a:hlinkClick>
            </a:endParaRPr>
          </a:p>
          <a:p>
            <a:pPr marL="0" indent="0" algn="ctr">
              <a:buNone/>
            </a:pPr>
            <a:r>
              <a:rPr lang="en-US" sz="2000" dirty="0">
                <a:latin typeface="Baloo 2 Medium" panose="03080502040302020200" pitchFamily="66" charset="77"/>
                <a:cs typeface="Baloo 2 Medium" panose="03080502040302020200" pitchFamily="66" charset="77"/>
                <a:hlinkClick r:id="rId4">
                  <a:extLst>
                    <a:ext uri="{A12FA001-AC4F-418D-AE19-62706E023703}">
                      <ahyp:hlinkClr xmlns:ahyp="http://schemas.microsoft.com/office/drawing/2018/hyperlinkcolor" val="tx"/>
                    </a:ext>
                  </a:extLst>
                </a:hlinkClick>
              </a:rPr>
              <a:t>https://easings.net/</a:t>
            </a:r>
            <a:r>
              <a:rPr lang="en-US" sz="2000" dirty="0">
                <a:latin typeface="Baloo 2 Medium" panose="03080502040302020200" pitchFamily="66" charset="77"/>
                <a:cs typeface="Baloo 2 Medium" panose="03080502040302020200" pitchFamily="66" charset="77"/>
              </a:rPr>
              <a:t> </a:t>
            </a:r>
          </a:p>
        </p:txBody>
      </p:sp>
      <p:pic>
        <p:nvPicPr>
          <p:cNvPr id="7" name="Picture 6">
            <a:extLst>
              <a:ext uri="{FF2B5EF4-FFF2-40B4-BE49-F238E27FC236}">
                <a16:creationId xmlns:a16="http://schemas.microsoft.com/office/drawing/2014/main" id="{19578960-C341-5402-9D1B-68BDAFDB50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8083" y="4791510"/>
            <a:ext cx="4791739" cy="1952189"/>
          </a:xfrm>
          <a:prstGeom prst="rect">
            <a:avLst/>
          </a:prstGeom>
        </p:spPr>
      </p:pic>
      <p:sp>
        <p:nvSpPr>
          <p:cNvPr id="9" name="TextBox 8">
            <a:extLst>
              <a:ext uri="{FF2B5EF4-FFF2-40B4-BE49-F238E27FC236}">
                <a16:creationId xmlns:a16="http://schemas.microsoft.com/office/drawing/2014/main" id="{010F3A7D-ACF4-1D43-72C7-F43057A65474}"/>
              </a:ext>
            </a:extLst>
          </p:cNvPr>
          <p:cNvSpPr txBox="1"/>
          <p:nvPr/>
        </p:nvSpPr>
        <p:spPr>
          <a:xfrm>
            <a:off x="349810" y="5854923"/>
            <a:ext cx="6148136" cy="369332"/>
          </a:xfrm>
          <a:prstGeom prst="rect">
            <a:avLst/>
          </a:prstGeom>
          <a:solidFill>
            <a:schemeClr val="tx1">
              <a:lumMod val="85000"/>
              <a:lumOff val="15000"/>
            </a:schemeClr>
          </a:solidFill>
        </p:spPr>
        <p:txBody>
          <a:bodyPr wrap="square">
            <a:spAutoFit/>
          </a:bodyPr>
          <a:lstStyle/>
          <a:p>
            <a:r>
              <a:rPr lang="en-US" dirty="0" err="1">
                <a:solidFill>
                  <a:schemeClr val="bg1"/>
                </a:solidFill>
              </a:rPr>
              <a:t>AnimationCurve.EaseInOut</a:t>
            </a:r>
            <a:r>
              <a:rPr lang="en-US" dirty="0">
                <a:solidFill>
                  <a:schemeClr val="bg1"/>
                </a:solidFill>
              </a:rPr>
              <a:t>(0f, 0f, 1f, 1f);</a:t>
            </a:r>
          </a:p>
        </p:txBody>
      </p:sp>
    </p:spTree>
    <p:extLst>
      <p:ext uri="{BB962C8B-B14F-4D97-AF65-F5344CB8AC3E}">
        <p14:creationId xmlns:p14="http://schemas.microsoft.com/office/powerpoint/2010/main" val="2578438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2F5-543C-C1B2-D493-81035311ADE4}"/>
              </a:ext>
            </a:extLst>
          </p:cNvPr>
          <p:cNvSpPr>
            <a:spLocks noGrp="1"/>
          </p:cNvSpPr>
          <p:nvPr>
            <p:ph type="title"/>
          </p:nvPr>
        </p:nvSpPr>
        <p:spPr>
          <a:xfrm>
            <a:off x="152178" y="0"/>
            <a:ext cx="10515600" cy="1325563"/>
          </a:xfrm>
        </p:spPr>
        <p:txBody>
          <a:bodyPr/>
          <a:lstStyle/>
          <a:p>
            <a:pPr algn="ctr"/>
            <a:r>
              <a:rPr dirty="0">
                <a:latin typeface="Baloo 2 Medium" panose="03080502040302020200" pitchFamily="66" charset="77"/>
                <a:cs typeface="Baloo 2 Medium" panose="03080502040302020200" pitchFamily="66" charset="77"/>
              </a:rPr>
              <a:t>Animation Curve</a:t>
            </a:r>
            <a:r>
              <a:rPr lang="en-US" dirty="0">
                <a:latin typeface="Baloo 2 Medium" panose="03080502040302020200" pitchFamily="66" charset="77"/>
                <a:cs typeface="Baloo 2 Medium" panose="03080502040302020200" pitchFamily="66" charset="77"/>
              </a:rPr>
              <a:t> Easing</a:t>
            </a:r>
            <a:endParaRPr dirty="0">
              <a:latin typeface="Baloo 2 Medium" panose="03080502040302020200" pitchFamily="66" charset="77"/>
              <a:cs typeface="Baloo 2 Medium" panose="03080502040302020200" pitchFamily="66" charset="77"/>
            </a:endParaRPr>
          </a:p>
        </p:txBody>
      </p:sp>
      <p:pic>
        <p:nvPicPr>
          <p:cNvPr id="1026" name="Picture 2" descr="Tween gui with Proximity prompt and Close Button - Scripting Support -  Developer Forum | Roblox">
            <a:extLst>
              <a:ext uri="{FF2B5EF4-FFF2-40B4-BE49-F238E27FC236}">
                <a16:creationId xmlns:a16="http://schemas.microsoft.com/office/drawing/2014/main" id="{463AC1EA-8CE1-4884-1F78-09AEA6152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904" y="1325563"/>
            <a:ext cx="4592268" cy="45293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AC896B-ADFF-7DE3-6C6F-15EC27314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25563"/>
            <a:ext cx="5553682" cy="4044932"/>
          </a:xfrm>
          <a:prstGeom prst="rect">
            <a:avLst/>
          </a:prstGeom>
        </p:spPr>
      </p:pic>
    </p:spTree>
    <p:extLst>
      <p:ext uri="{BB962C8B-B14F-4D97-AF65-F5344CB8AC3E}">
        <p14:creationId xmlns:p14="http://schemas.microsoft.com/office/powerpoint/2010/main" val="3968073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2F5-543C-C1B2-D493-81035311ADE4}"/>
              </a:ext>
            </a:extLst>
          </p:cNvPr>
          <p:cNvSpPr>
            <a:spLocks noGrp="1"/>
          </p:cNvSpPr>
          <p:nvPr>
            <p:ph type="title"/>
          </p:nvPr>
        </p:nvSpPr>
        <p:spPr>
          <a:xfrm>
            <a:off x="152178" y="0"/>
            <a:ext cx="10515600" cy="1325563"/>
          </a:xfrm>
        </p:spPr>
        <p:txBody>
          <a:bodyPr/>
          <a:lstStyle/>
          <a:p>
            <a:r>
              <a:rPr lang="en-US" dirty="0">
                <a:latin typeface="Baloo 2 Medium" panose="03080502040302020200" pitchFamily="66" charset="77"/>
                <a:cs typeface="Baloo 2 Medium" panose="03080502040302020200" pitchFamily="66" charset="77"/>
              </a:rPr>
              <a:t>Custom Key Frame Easing</a:t>
            </a:r>
            <a:endParaRPr dirty="0">
              <a:latin typeface="Baloo 2 Medium" panose="03080502040302020200" pitchFamily="66" charset="77"/>
              <a:cs typeface="Baloo 2 Medium" panose="03080502040302020200" pitchFamily="66" charset="77"/>
            </a:endParaRPr>
          </a:p>
        </p:txBody>
      </p:sp>
      <p:sp>
        <p:nvSpPr>
          <p:cNvPr id="3" name="Content Placeholder 2">
            <a:extLst>
              <a:ext uri="{FF2B5EF4-FFF2-40B4-BE49-F238E27FC236}">
                <a16:creationId xmlns:a16="http://schemas.microsoft.com/office/drawing/2014/main" id="{7A829DC9-062F-7D74-D59C-0157ED7CD50E}"/>
              </a:ext>
            </a:extLst>
          </p:cNvPr>
          <p:cNvSpPr>
            <a:spLocks noGrp="1"/>
          </p:cNvSpPr>
          <p:nvPr>
            <p:ph idx="1"/>
          </p:nvPr>
        </p:nvSpPr>
        <p:spPr>
          <a:xfrm>
            <a:off x="152178" y="1003077"/>
            <a:ext cx="7692412" cy="2967344"/>
          </a:xfrm>
        </p:spPr>
        <p:txBody>
          <a:bodyPr>
            <a:normAutofit/>
          </a:bodyPr>
          <a:lstStyle/>
          <a:p>
            <a:r>
              <a:rPr lang="en-US" sz="2400" dirty="0">
                <a:latin typeface="Baloo 2 Medium" panose="03080502040302020200" pitchFamily="66" charset="77"/>
                <a:cs typeface="Baloo 2 Medium" panose="03080502040302020200" pitchFamily="66" charset="77"/>
              </a:rPr>
              <a:t>Why Use Keyframe-Based Motion?</a:t>
            </a:r>
          </a:p>
          <a:p>
            <a:pPr lvl="1"/>
            <a:r>
              <a:rPr lang="en-US" sz="2000" dirty="0">
                <a:latin typeface="Baloo 2 Medium" panose="03080502040302020200" pitchFamily="66" charset="77"/>
                <a:cs typeface="Baloo 2 Medium" panose="03080502040302020200" pitchFamily="66" charset="77"/>
              </a:rPr>
              <a:t>Instead of predefined easing curves, we can manually define motion behavior.</a:t>
            </a:r>
          </a:p>
          <a:p>
            <a:pPr lvl="1"/>
            <a:r>
              <a:rPr lang="en-US" sz="2400" dirty="0">
                <a:latin typeface="Baloo 2 Medium" panose="03080502040302020200" pitchFamily="66" charset="77"/>
                <a:cs typeface="Baloo 2 Medium" panose="03080502040302020200" pitchFamily="66" charset="77"/>
              </a:rPr>
              <a:t>Useful for creating unique, non-standard animations that feel more organic.</a:t>
            </a:r>
          </a:p>
          <a:p>
            <a:pPr lvl="1"/>
            <a:r>
              <a:rPr lang="en-US" sz="2400" dirty="0">
                <a:latin typeface="Baloo 2 Medium" panose="03080502040302020200" pitchFamily="66" charset="77"/>
                <a:cs typeface="Baloo 2 Medium" panose="03080502040302020200" pitchFamily="66" charset="77"/>
              </a:rPr>
              <a:t>Lets us control speed, acceleration, and overshoot with precision.</a:t>
            </a:r>
          </a:p>
        </p:txBody>
      </p:sp>
      <p:sp>
        <p:nvSpPr>
          <p:cNvPr id="5" name="TextBox 4">
            <a:extLst>
              <a:ext uri="{FF2B5EF4-FFF2-40B4-BE49-F238E27FC236}">
                <a16:creationId xmlns:a16="http://schemas.microsoft.com/office/drawing/2014/main" id="{80A68FCD-C563-5C1F-2A41-55C00046CDB3}"/>
              </a:ext>
            </a:extLst>
          </p:cNvPr>
          <p:cNvSpPr txBox="1"/>
          <p:nvPr/>
        </p:nvSpPr>
        <p:spPr>
          <a:xfrm>
            <a:off x="152178" y="3546599"/>
            <a:ext cx="11506422" cy="2308324"/>
          </a:xfrm>
          <a:prstGeom prst="rect">
            <a:avLst/>
          </a:prstGeom>
          <a:solidFill>
            <a:schemeClr val="tx1">
              <a:lumMod val="85000"/>
              <a:lumOff val="15000"/>
            </a:schemeClr>
          </a:solidFill>
        </p:spPr>
        <p:txBody>
          <a:bodyPr wrap="square" rtlCol="0">
            <a:spAutoFit/>
          </a:bodyPr>
          <a:lstStyle/>
          <a:p>
            <a:r>
              <a:rPr lang="en-US" b="0" dirty="0">
                <a:solidFill>
                  <a:srgbClr val="F92672"/>
                </a:solidFill>
                <a:effectLst/>
                <a:latin typeface="Menlo" panose="020B0609030804020204" pitchFamily="49" charset="0"/>
              </a:rPr>
              <a:t>private</a:t>
            </a:r>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AnimationCurve</a:t>
            </a:r>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slideEase</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new</a:t>
            </a:r>
            <a:r>
              <a:rPr lang="en-US" b="0" dirty="0">
                <a:solidFill>
                  <a:srgbClr val="F8F8F2"/>
                </a:solidFill>
                <a:effectLst/>
                <a:latin typeface="Menlo" panose="020B0609030804020204" pitchFamily="49" charset="0"/>
              </a:rPr>
              <a:t> </a:t>
            </a:r>
            <a:r>
              <a:rPr lang="en-US" b="0" dirty="0" err="1">
                <a:solidFill>
                  <a:srgbClr val="F8F8F2"/>
                </a:solidFill>
                <a:effectLst/>
                <a:latin typeface="Menlo" panose="020B0609030804020204" pitchFamily="49" charset="0"/>
              </a:rPr>
              <a:t>AnimationCurve</a:t>
            </a:r>
            <a:r>
              <a:rPr lang="en-US" b="0" dirty="0">
                <a:solidFill>
                  <a:srgbClr val="F8F8F2"/>
                </a:solidFill>
                <a:effectLst/>
                <a:latin typeface="Menlo" panose="020B0609030804020204" pitchFamily="49" charset="0"/>
              </a:rPr>
              <a:t>( </a:t>
            </a:r>
          </a:p>
          <a:p>
            <a:r>
              <a:rPr lang="en-US" b="0" dirty="0">
                <a:solidFill>
                  <a:srgbClr val="F92672"/>
                </a:solidFill>
                <a:effectLst/>
                <a:latin typeface="Menlo" panose="020B0609030804020204" pitchFamily="49" charset="0"/>
              </a:rPr>
              <a:t>	new</a:t>
            </a:r>
            <a:r>
              <a:rPr lang="en-US" b="0" dirty="0">
                <a:solidFill>
                  <a:srgbClr val="F8F8F2"/>
                </a:solidFill>
                <a:effectLst/>
                <a:latin typeface="Menlo" panose="020B0609030804020204" pitchFamily="49" charset="0"/>
              </a:rPr>
              <a:t> Keyframe(</a:t>
            </a:r>
            <a:r>
              <a:rPr lang="en-US" b="0" dirty="0">
                <a:solidFill>
                  <a:srgbClr val="AE81FF"/>
                </a:solidFill>
                <a:effectLst/>
                <a:latin typeface="Menlo" panose="020B0609030804020204" pitchFamily="49" charset="0"/>
              </a:rPr>
              <a:t>0f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0f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0f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3f</a:t>
            </a:r>
            <a:r>
              <a:rPr lang="en-US" b="0" dirty="0">
                <a:solidFill>
                  <a:srgbClr val="F8F8F2"/>
                </a:solidFill>
                <a:effectLst/>
                <a:latin typeface="Menlo" panose="020B0609030804020204" pitchFamily="49" charset="0"/>
              </a:rPr>
              <a:t>), </a:t>
            </a:r>
            <a:r>
              <a:rPr lang="en-US" b="0" dirty="0">
                <a:solidFill>
                  <a:srgbClr val="88846F"/>
                </a:solidFill>
                <a:effectLst/>
                <a:latin typeface="Menlo" panose="020B0609030804020204" pitchFamily="49" charset="0"/>
              </a:rPr>
              <a:t>// Starts slow</a:t>
            </a:r>
            <a:endParaRPr lang="en-US" b="0" dirty="0">
              <a:solidFill>
                <a:srgbClr val="F8F8F2"/>
              </a:solidFill>
              <a:effectLst/>
              <a:latin typeface="Menlo" panose="020B0609030804020204" pitchFamily="49" charset="0"/>
            </a:endParaRPr>
          </a:p>
          <a:p>
            <a:r>
              <a:rPr lang="en-US" b="0" dirty="0">
                <a:solidFill>
                  <a:srgbClr val="F92672"/>
                </a:solidFill>
                <a:effectLst/>
                <a:latin typeface="Menlo" panose="020B0609030804020204" pitchFamily="49" charset="0"/>
              </a:rPr>
              <a:t>	new</a:t>
            </a:r>
            <a:r>
              <a:rPr lang="en-US" b="0" dirty="0">
                <a:solidFill>
                  <a:srgbClr val="F8F8F2"/>
                </a:solidFill>
                <a:effectLst/>
                <a:latin typeface="Menlo" panose="020B0609030804020204" pitchFamily="49" charset="0"/>
              </a:rPr>
              <a:t> Keyframe(</a:t>
            </a:r>
            <a:r>
              <a:rPr lang="en-US" b="0" dirty="0">
                <a:solidFill>
                  <a:srgbClr val="AE81FF"/>
                </a:solidFill>
                <a:effectLst/>
                <a:latin typeface="Menlo" panose="020B0609030804020204" pitchFamily="49" charset="0"/>
              </a:rPr>
              <a:t>0.3f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0.5f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2f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2f</a:t>
            </a:r>
            <a:r>
              <a:rPr lang="en-US" b="0" dirty="0">
                <a:solidFill>
                  <a:srgbClr val="F8F8F2"/>
                </a:solidFill>
                <a:effectLst/>
                <a:latin typeface="Menlo" panose="020B0609030804020204" pitchFamily="49" charset="0"/>
              </a:rPr>
              <a:t>), </a:t>
            </a:r>
            <a:r>
              <a:rPr lang="en-US" b="0" dirty="0">
                <a:solidFill>
                  <a:srgbClr val="88846F"/>
                </a:solidFill>
                <a:effectLst/>
                <a:latin typeface="Menlo" panose="020B0609030804020204" pitchFamily="49" charset="0"/>
              </a:rPr>
              <a:t>// Gains some speed</a:t>
            </a:r>
            <a:endParaRPr lang="en-US" b="0" dirty="0">
              <a:solidFill>
                <a:srgbClr val="F8F8F2"/>
              </a:solidFill>
              <a:effectLst/>
              <a:latin typeface="Menlo" panose="020B0609030804020204" pitchFamily="49" charset="0"/>
            </a:endParaRPr>
          </a:p>
          <a:p>
            <a:r>
              <a:rPr lang="en-US" b="0" dirty="0">
                <a:solidFill>
                  <a:srgbClr val="F92672"/>
                </a:solidFill>
                <a:effectLst/>
                <a:latin typeface="Menlo" panose="020B0609030804020204" pitchFamily="49" charset="0"/>
              </a:rPr>
              <a:t>	new</a:t>
            </a:r>
            <a:r>
              <a:rPr lang="en-US" b="0" dirty="0">
                <a:solidFill>
                  <a:srgbClr val="F8F8F2"/>
                </a:solidFill>
                <a:effectLst/>
                <a:latin typeface="Menlo" panose="020B0609030804020204" pitchFamily="49" charset="0"/>
              </a:rPr>
              <a:t> Keyframe(</a:t>
            </a:r>
            <a:r>
              <a:rPr lang="en-US" b="0" dirty="0">
                <a:solidFill>
                  <a:srgbClr val="AE81FF"/>
                </a:solidFill>
                <a:effectLst/>
                <a:latin typeface="Menlo" panose="020B0609030804020204" pitchFamily="49" charset="0"/>
              </a:rPr>
              <a:t>0.6f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1.3f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3f</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AE81FF"/>
                </a:solidFill>
                <a:effectLst/>
                <a:latin typeface="Menlo" panose="020B0609030804020204" pitchFamily="49" charset="0"/>
              </a:rPr>
              <a:t>3f</a:t>
            </a:r>
            <a:r>
              <a:rPr lang="en-US" b="0" dirty="0">
                <a:solidFill>
                  <a:srgbClr val="F8F8F2"/>
                </a:solidFill>
                <a:effectLst/>
                <a:latin typeface="Menlo" panose="020B0609030804020204" pitchFamily="49" charset="0"/>
              </a:rPr>
              <a:t>), </a:t>
            </a:r>
            <a:r>
              <a:rPr lang="en-US" b="0" dirty="0">
                <a:solidFill>
                  <a:srgbClr val="88846F"/>
                </a:solidFill>
                <a:effectLst/>
                <a:latin typeface="Menlo" panose="020B0609030804020204" pitchFamily="49" charset="0"/>
              </a:rPr>
              <a:t>// Overshoots further for more bounce</a:t>
            </a:r>
            <a:endParaRPr lang="en-US" b="0" dirty="0">
              <a:solidFill>
                <a:srgbClr val="F8F8F2"/>
              </a:solidFill>
              <a:effectLst/>
              <a:latin typeface="Menlo" panose="020B0609030804020204" pitchFamily="49" charset="0"/>
            </a:endParaRPr>
          </a:p>
          <a:p>
            <a:r>
              <a:rPr lang="en-US" b="0" dirty="0">
                <a:solidFill>
                  <a:srgbClr val="F92672"/>
                </a:solidFill>
                <a:effectLst/>
                <a:latin typeface="Menlo" panose="020B0609030804020204" pitchFamily="49" charset="0"/>
              </a:rPr>
              <a:t>	new</a:t>
            </a:r>
            <a:r>
              <a:rPr lang="en-US" b="0" dirty="0">
                <a:solidFill>
                  <a:srgbClr val="F8F8F2"/>
                </a:solidFill>
                <a:effectLst/>
                <a:latin typeface="Menlo" panose="020B0609030804020204" pitchFamily="49" charset="0"/>
              </a:rPr>
              <a:t> Keyframe(</a:t>
            </a:r>
            <a:r>
              <a:rPr lang="en-US" b="0" dirty="0">
                <a:solidFill>
                  <a:srgbClr val="AE81FF"/>
                </a:solidFill>
                <a:effectLst/>
                <a:latin typeface="Menlo" panose="020B0609030804020204" pitchFamily="49" charset="0"/>
              </a:rPr>
              <a:t>0.8f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0.9f</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AE81FF"/>
                </a:solidFill>
                <a:effectLst/>
                <a:latin typeface="Menlo" panose="020B0609030804020204" pitchFamily="49" charset="0"/>
              </a:rPr>
              <a:t>2f</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AE81FF"/>
                </a:solidFill>
                <a:effectLst/>
                <a:latin typeface="Menlo" panose="020B0609030804020204" pitchFamily="49" charset="0"/>
              </a:rPr>
              <a:t>2f</a:t>
            </a:r>
            <a:r>
              <a:rPr lang="en-US" b="0" dirty="0">
                <a:solidFill>
                  <a:srgbClr val="F8F8F2"/>
                </a:solidFill>
                <a:effectLst/>
                <a:latin typeface="Menlo" panose="020B0609030804020204" pitchFamily="49" charset="0"/>
              </a:rPr>
              <a:t>), </a:t>
            </a:r>
            <a:r>
              <a:rPr lang="en-US" b="0" dirty="0">
                <a:solidFill>
                  <a:srgbClr val="88846F"/>
                </a:solidFill>
                <a:effectLst/>
                <a:latin typeface="Menlo" panose="020B0609030804020204" pitchFamily="49" charset="0"/>
              </a:rPr>
              <a:t>// Corrects back towards final position</a:t>
            </a:r>
            <a:endParaRPr lang="en-US" b="0" dirty="0">
              <a:solidFill>
                <a:srgbClr val="F8F8F2"/>
              </a:solidFill>
              <a:effectLst/>
              <a:latin typeface="Menlo" panose="020B0609030804020204" pitchFamily="49" charset="0"/>
            </a:endParaRPr>
          </a:p>
          <a:p>
            <a:r>
              <a:rPr lang="en-US" b="0" dirty="0">
                <a:solidFill>
                  <a:srgbClr val="F92672"/>
                </a:solidFill>
                <a:effectLst/>
                <a:latin typeface="Menlo" panose="020B0609030804020204" pitchFamily="49" charset="0"/>
              </a:rPr>
              <a:t>	new</a:t>
            </a:r>
            <a:r>
              <a:rPr lang="en-US" b="0" dirty="0">
                <a:solidFill>
                  <a:srgbClr val="F8F8F2"/>
                </a:solidFill>
                <a:effectLst/>
                <a:latin typeface="Menlo" panose="020B0609030804020204" pitchFamily="49" charset="0"/>
              </a:rPr>
              <a:t> Keyframe(</a:t>
            </a:r>
            <a:r>
              <a:rPr lang="en-US" b="0" dirty="0">
                <a:solidFill>
                  <a:srgbClr val="AE81FF"/>
                </a:solidFill>
                <a:effectLst/>
                <a:latin typeface="Menlo" panose="020B0609030804020204" pitchFamily="49" charset="0"/>
              </a:rPr>
              <a:t>1f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1f</a:t>
            </a:r>
            <a:r>
              <a:rPr lang="en-US" b="0" dirty="0">
                <a:solidFill>
                  <a:srgbClr val="F8F8F2"/>
                </a:solidFill>
                <a:effectLst/>
                <a:latin typeface="Menlo" panose="020B0609030804020204" pitchFamily="49" charset="0"/>
              </a:rPr>
              <a:t>, </a:t>
            </a:r>
            <a:r>
              <a:rPr lang="en-US" b="0" dirty="0">
                <a:solidFill>
                  <a:srgbClr val="F92672"/>
                </a:solidFill>
                <a:effectLst/>
                <a:latin typeface="Menlo" panose="020B0609030804020204" pitchFamily="49" charset="0"/>
              </a:rPr>
              <a:t>-</a:t>
            </a:r>
            <a:r>
              <a:rPr lang="en-US" b="0" dirty="0">
                <a:solidFill>
                  <a:srgbClr val="AE81FF"/>
                </a:solidFill>
                <a:effectLst/>
                <a:latin typeface="Menlo" panose="020B0609030804020204" pitchFamily="49" charset="0"/>
              </a:rPr>
              <a:t>1f</a:t>
            </a:r>
            <a:r>
              <a:rPr lang="en-US" b="0" dirty="0">
                <a:solidFill>
                  <a:srgbClr val="F8F8F2"/>
                </a:solidFill>
                <a:effectLst/>
                <a:latin typeface="Menlo" panose="020B0609030804020204" pitchFamily="49" charset="0"/>
              </a:rPr>
              <a:t>, </a:t>
            </a:r>
            <a:r>
              <a:rPr lang="en-US" b="0" dirty="0">
                <a:solidFill>
                  <a:srgbClr val="AE81FF"/>
                </a:solidFill>
                <a:effectLst/>
                <a:latin typeface="Menlo" panose="020B0609030804020204" pitchFamily="49" charset="0"/>
              </a:rPr>
              <a:t>0f</a:t>
            </a:r>
            <a:r>
              <a:rPr lang="en-US" b="0" dirty="0">
                <a:solidFill>
                  <a:srgbClr val="F8F8F2"/>
                </a:solidFill>
                <a:effectLst/>
                <a:latin typeface="Menlo" panose="020B0609030804020204" pitchFamily="49" charset="0"/>
              </a:rPr>
              <a:t>) </a:t>
            </a:r>
            <a:r>
              <a:rPr lang="en-US" b="0" dirty="0">
                <a:solidFill>
                  <a:srgbClr val="88846F"/>
                </a:solidFill>
                <a:effectLst/>
                <a:latin typeface="Menlo" panose="020B0609030804020204" pitchFamily="49" charset="0"/>
              </a:rPr>
              <a:t>// Settles in final position</a:t>
            </a:r>
            <a:endParaRPr lang="en-US" b="0" dirty="0">
              <a:solidFill>
                <a:srgbClr val="F8F8F2"/>
              </a:solidFill>
              <a:effectLst/>
              <a:latin typeface="Menlo" panose="020B0609030804020204" pitchFamily="49" charset="0"/>
            </a:endParaRPr>
          </a:p>
          <a:p>
            <a:r>
              <a:rPr lang="en-US" b="0" dirty="0">
                <a:solidFill>
                  <a:srgbClr val="F8F8F2"/>
                </a:solidFill>
                <a:effectLst/>
                <a:latin typeface="Menlo" panose="020B0609030804020204" pitchFamily="49" charset="0"/>
              </a:rPr>
              <a:t>);</a:t>
            </a:r>
          </a:p>
          <a:p>
            <a:endParaRPr lang="en-US" dirty="0">
              <a:solidFill>
                <a:schemeClr val="bg1"/>
              </a:solidFill>
              <a:latin typeface="Baloo 2 Medium" panose="03080502040302020200" pitchFamily="66" charset="77"/>
              <a:cs typeface="Baloo 2 Medium" panose="03080502040302020200" pitchFamily="66" charset="77"/>
            </a:endParaRPr>
          </a:p>
        </p:txBody>
      </p:sp>
      <p:pic>
        <p:nvPicPr>
          <p:cNvPr id="4098" name="Picture 2" descr="Getting Started with Keyframes">
            <a:extLst>
              <a:ext uri="{FF2B5EF4-FFF2-40B4-BE49-F238E27FC236}">
                <a16:creationId xmlns:a16="http://schemas.microsoft.com/office/drawing/2014/main" id="{0D880D52-C831-AE80-97DB-5C7C4A8EE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143" y="408933"/>
            <a:ext cx="3631457" cy="272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6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049C-6058-9FC1-471D-72F9FA989875}"/>
              </a:ext>
            </a:extLst>
          </p:cNvPr>
          <p:cNvSpPr>
            <a:spLocks noGrp="1"/>
          </p:cNvSpPr>
          <p:nvPr>
            <p:ph type="title"/>
          </p:nvPr>
        </p:nvSpPr>
        <p:spPr>
          <a:xfrm>
            <a:off x="296123" y="40272"/>
            <a:ext cx="10515600" cy="1325563"/>
          </a:xfrm>
        </p:spPr>
        <p:txBody>
          <a:bodyPr/>
          <a:lstStyle/>
          <a:p>
            <a:r>
              <a:rPr lang="en-US" dirty="0">
                <a:latin typeface="Baloo 2 Medium" panose="03080502040302020200" pitchFamily="66" charset="77"/>
                <a:cs typeface="Baloo 2 Medium" panose="03080502040302020200" pitchFamily="66" charset="77"/>
              </a:rPr>
              <a:t>Public Animation Curves</a:t>
            </a:r>
          </a:p>
        </p:txBody>
      </p:sp>
      <p:sp>
        <p:nvSpPr>
          <p:cNvPr id="3" name="Content Placeholder 2">
            <a:extLst>
              <a:ext uri="{FF2B5EF4-FFF2-40B4-BE49-F238E27FC236}">
                <a16:creationId xmlns:a16="http://schemas.microsoft.com/office/drawing/2014/main" id="{D275482C-A41E-845D-8D64-1D6323FFA4A6}"/>
              </a:ext>
            </a:extLst>
          </p:cNvPr>
          <p:cNvSpPr>
            <a:spLocks noGrp="1"/>
          </p:cNvSpPr>
          <p:nvPr>
            <p:ph idx="1"/>
          </p:nvPr>
        </p:nvSpPr>
        <p:spPr>
          <a:xfrm>
            <a:off x="296123" y="1016655"/>
            <a:ext cx="6886074" cy="3058676"/>
          </a:xfrm>
        </p:spPr>
        <p:txBody>
          <a:bodyPr>
            <a:normAutofit/>
          </a:bodyPr>
          <a:lstStyle/>
          <a:p>
            <a:pPr marL="0" indent="0">
              <a:buNone/>
            </a:pPr>
            <a:r>
              <a:rPr lang="en-US" sz="2400" dirty="0">
                <a:latin typeface="Baloo 2 Medium" panose="03080502040302020200" pitchFamily="66" charset="77"/>
                <a:cs typeface="Baloo 2 Medium" panose="03080502040302020200" pitchFamily="66" charset="77"/>
              </a:rPr>
              <a:t>Like other unity objects, you can make a public animation curve that can be modified in the inspector.</a:t>
            </a:r>
          </a:p>
          <a:p>
            <a:r>
              <a:rPr lang="en-US" sz="2400" dirty="0">
                <a:latin typeface="Baloo 2 Medium" panose="03080502040302020200" pitchFamily="66" charset="77"/>
                <a:cs typeface="Baloo 2 Medium" panose="03080502040302020200" pitchFamily="66" charset="77"/>
              </a:rPr>
              <a:t>Why Use Public Animation Curves?</a:t>
            </a:r>
          </a:p>
          <a:p>
            <a:pPr lvl="1"/>
            <a:r>
              <a:rPr lang="en-US" dirty="0">
                <a:latin typeface="Baloo 2 Medium" panose="03080502040302020200" pitchFamily="66" charset="77"/>
                <a:cs typeface="Baloo 2 Medium" panose="03080502040302020200" pitchFamily="66" charset="77"/>
              </a:rPr>
              <a:t>Instead of hardcoding easing, we expose curves in the Unity Inspector.</a:t>
            </a:r>
          </a:p>
          <a:p>
            <a:pPr lvl="1"/>
            <a:r>
              <a:rPr lang="en-US" dirty="0">
                <a:latin typeface="Baloo 2 Medium" panose="03080502040302020200" pitchFamily="66" charset="77"/>
                <a:cs typeface="Baloo 2 Medium" panose="03080502040302020200" pitchFamily="66" charset="77"/>
              </a:rPr>
              <a:t>This allows designers to tweak motion without modifying code.</a:t>
            </a:r>
          </a:p>
          <a:p>
            <a:pPr marL="457200" lvl="1" indent="0">
              <a:buNone/>
            </a:pPr>
            <a:endParaRPr lang="en-US" dirty="0">
              <a:latin typeface="Baloo 2 Medium" panose="03080502040302020200" pitchFamily="66" charset="77"/>
              <a:cs typeface="Baloo 2 Medium" panose="03080502040302020200" pitchFamily="66" charset="77"/>
            </a:endParaRPr>
          </a:p>
          <a:p>
            <a:pPr marL="0" indent="0">
              <a:buNone/>
            </a:pPr>
            <a:endParaRPr lang="en-US" sz="2400" dirty="0">
              <a:latin typeface="Baloo 2 Medium" panose="03080502040302020200" pitchFamily="66" charset="77"/>
              <a:cs typeface="Baloo 2 Medium" panose="03080502040302020200" pitchFamily="66" charset="77"/>
            </a:endParaRPr>
          </a:p>
        </p:txBody>
      </p:sp>
      <p:pic>
        <p:nvPicPr>
          <p:cNvPr id="4" name="Picture 3" descr="A screen shot of a graph&#10;&#10;Description automatically generated">
            <a:extLst>
              <a:ext uri="{FF2B5EF4-FFF2-40B4-BE49-F238E27FC236}">
                <a16:creationId xmlns:a16="http://schemas.microsoft.com/office/drawing/2014/main" id="{2A3D5018-DC0F-A7AE-B78A-1BFBC33C71CA}"/>
              </a:ext>
            </a:extLst>
          </p:cNvPr>
          <p:cNvPicPr>
            <a:picLocks noChangeAspect="1"/>
          </p:cNvPicPr>
          <p:nvPr/>
        </p:nvPicPr>
        <p:blipFill>
          <a:blip r:embed="rId3"/>
          <a:stretch>
            <a:fillRect/>
          </a:stretch>
        </p:blipFill>
        <p:spPr>
          <a:xfrm>
            <a:off x="8650049" y="196683"/>
            <a:ext cx="3104804" cy="5675663"/>
          </a:xfrm>
          <a:prstGeom prst="rect">
            <a:avLst/>
          </a:prstGeom>
        </p:spPr>
      </p:pic>
      <p:sp>
        <p:nvSpPr>
          <p:cNvPr id="6" name="TextBox 5">
            <a:extLst>
              <a:ext uri="{FF2B5EF4-FFF2-40B4-BE49-F238E27FC236}">
                <a16:creationId xmlns:a16="http://schemas.microsoft.com/office/drawing/2014/main" id="{DD7AA4B4-F210-8E3D-EA2D-DF0A6D4D4761}"/>
              </a:ext>
            </a:extLst>
          </p:cNvPr>
          <p:cNvSpPr txBox="1"/>
          <p:nvPr/>
        </p:nvSpPr>
        <p:spPr>
          <a:xfrm>
            <a:off x="296123" y="4232405"/>
            <a:ext cx="7345279" cy="2308324"/>
          </a:xfrm>
          <a:prstGeom prst="rect">
            <a:avLst/>
          </a:prstGeom>
          <a:solidFill>
            <a:schemeClr val="tx1">
              <a:lumMod val="85000"/>
              <a:lumOff val="15000"/>
            </a:schemeClr>
          </a:solidFill>
        </p:spPr>
        <p:txBody>
          <a:bodyPr wrap="square">
            <a:spAutoFit/>
          </a:bodyPr>
          <a:lstStyle/>
          <a:p>
            <a:r>
              <a:rPr lang="en-US" dirty="0">
                <a:solidFill>
                  <a:schemeClr val="bg1"/>
                </a:solidFill>
              </a:rPr>
              <a:t>public </a:t>
            </a:r>
            <a:r>
              <a:rPr lang="en-US" dirty="0" err="1">
                <a:solidFill>
                  <a:schemeClr val="bg1"/>
                </a:solidFill>
              </a:rPr>
              <a:t>AnimationCurve</a:t>
            </a:r>
            <a:r>
              <a:rPr lang="en-US" dirty="0">
                <a:solidFill>
                  <a:schemeClr val="bg1"/>
                </a:solidFill>
              </a:rPr>
              <a:t> </a:t>
            </a:r>
            <a:r>
              <a:rPr lang="en-US" dirty="0" err="1">
                <a:solidFill>
                  <a:schemeClr val="bg1"/>
                </a:solidFill>
              </a:rPr>
              <a:t>pulseEase</a:t>
            </a:r>
            <a:r>
              <a:rPr lang="en-US" dirty="0">
                <a:solidFill>
                  <a:schemeClr val="bg1"/>
                </a:solidFill>
              </a:rPr>
              <a:t>; // Set this in Unity</a:t>
            </a:r>
          </a:p>
          <a:p>
            <a:r>
              <a:rPr lang="en-US" dirty="0">
                <a:solidFill>
                  <a:schemeClr val="bg1"/>
                </a:solidFill>
              </a:rPr>
              <a:t> private float </a:t>
            </a:r>
            <a:r>
              <a:rPr lang="en-US" dirty="0" err="1">
                <a:solidFill>
                  <a:schemeClr val="bg1"/>
                </a:solidFill>
              </a:rPr>
              <a:t>pulseProgress</a:t>
            </a:r>
            <a:r>
              <a:rPr lang="en-US" dirty="0">
                <a:solidFill>
                  <a:schemeClr val="bg1"/>
                </a:solidFill>
              </a:rPr>
              <a:t> = 0f;</a:t>
            </a:r>
          </a:p>
          <a:p>
            <a:r>
              <a:rPr lang="en-US" dirty="0">
                <a:solidFill>
                  <a:schemeClr val="bg1"/>
                </a:solidFill>
              </a:rPr>
              <a:t>void Update() </a:t>
            </a:r>
          </a:p>
          <a:p>
            <a:r>
              <a:rPr lang="en-US" dirty="0">
                <a:solidFill>
                  <a:schemeClr val="bg1"/>
                </a:solidFill>
              </a:rPr>
              <a:t>{ </a:t>
            </a:r>
          </a:p>
          <a:p>
            <a:r>
              <a:rPr lang="en-US" dirty="0">
                <a:solidFill>
                  <a:schemeClr val="bg1"/>
                </a:solidFill>
              </a:rPr>
              <a:t>	</a:t>
            </a:r>
            <a:r>
              <a:rPr lang="en-US" dirty="0" err="1">
                <a:solidFill>
                  <a:schemeClr val="bg1"/>
                </a:solidFill>
              </a:rPr>
              <a:t>pulseProgress</a:t>
            </a:r>
            <a:r>
              <a:rPr lang="en-US" dirty="0">
                <a:solidFill>
                  <a:schemeClr val="bg1"/>
                </a:solidFill>
              </a:rPr>
              <a:t> += </a:t>
            </a:r>
            <a:r>
              <a:rPr lang="en-US" dirty="0" err="1">
                <a:solidFill>
                  <a:schemeClr val="bg1"/>
                </a:solidFill>
              </a:rPr>
              <a:t>Time.deltaTime</a:t>
            </a:r>
            <a:r>
              <a:rPr lang="en-US" dirty="0">
                <a:solidFill>
                  <a:schemeClr val="bg1"/>
                </a:solidFill>
              </a:rPr>
              <a:t> * 2f; </a:t>
            </a:r>
          </a:p>
          <a:p>
            <a:r>
              <a:rPr lang="en-US" dirty="0">
                <a:solidFill>
                  <a:schemeClr val="bg1"/>
                </a:solidFill>
              </a:rPr>
              <a:t>	float scale = </a:t>
            </a:r>
            <a:r>
              <a:rPr lang="en-US" dirty="0" err="1">
                <a:solidFill>
                  <a:schemeClr val="bg1"/>
                </a:solidFill>
              </a:rPr>
              <a:t>pulseEase.Evaluate</a:t>
            </a:r>
            <a:r>
              <a:rPr lang="en-US" dirty="0">
                <a:solidFill>
                  <a:schemeClr val="bg1"/>
                </a:solidFill>
              </a:rPr>
              <a:t>(</a:t>
            </a:r>
            <a:r>
              <a:rPr lang="en-US" dirty="0" err="1">
                <a:solidFill>
                  <a:schemeClr val="bg1"/>
                </a:solidFill>
              </a:rPr>
              <a:t>pulseProgress</a:t>
            </a:r>
            <a:r>
              <a:rPr lang="en-US" dirty="0">
                <a:solidFill>
                  <a:schemeClr val="bg1"/>
                </a:solidFill>
              </a:rPr>
              <a:t>); 	</a:t>
            </a:r>
            <a:r>
              <a:rPr lang="en-US" dirty="0" err="1">
                <a:solidFill>
                  <a:schemeClr val="bg1"/>
                </a:solidFill>
              </a:rPr>
              <a:t>button.transform.localScale</a:t>
            </a:r>
            <a:r>
              <a:rPr lang="en-US" dirty="0">
                <a:solidFill>
                  <a:schemeClr val="bg1"/>
                </a:solidFill>
              </a:rPr>
              <a:t> = Vector3.one * scale; </a:t>
            </a:r>
          </a:p>
          <a:p>
            <a:r>
              <a:rPr lang="en-US" dirty="0">
                <a:solidFill>
                  <a:schemeClr val="bg1"/>
                </a:solidFill>
              </a:rPr>
              <a:t>}</a:t>
            </a:r>
          </a:p>
        </p:txBody>
      </p:sp>
    </p:spTree>
    <p:extLst>
      <p:ext uri="{BB962C8B-B14F-4D97-AF65-F5344CB8AC3E}">
        <p14:creationId xmlns:p14="http://schemas.microsoft.com/office/powerpoint/2010/main" val="12322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C728-1792-974B-FED6-3EB87FC21C3C}"/>
              </a:ext>
            </a:extLst>
          </p:cNvPr>
          <p:cNvSpPr>
            <a:spLocks noGrp="1"/>
          </p:cNvSpPr>
          <p:nvPr>
            <p:ph type="title"/>
          </p:nvPr>
        </p:nvSpPr>
        <p:spPr>
          <a:xfrm>
            <a:off x="164432" y="0"/>
            <a:ext cx="10515600" cy="1325563"/>
          </a:xfrm>
        </p:spPr>
        <p:txBody>
          <a:bodyPr/>
          <a:lstStyle/>
          <a:p>
            <a:r>
              <a:rPr lang="en-US" dirty="0" err="1">
                <a:latin typeface="Baloo 2 Medium" panose="03080502040302020200" pitchFamily="66" charset="77"/>
                <a:cs typeface="Baloo 2 Medium" panose="03080502040302020200" pitchFamily="66" charset="77"/>
              </a:rPr>
              <a:t>Tweening</a:t>
            </a:r>
            <a:r>
              <a:rPr lang="en-US" dirty="0">
                <a:latin typeface="Baloo 2 Medium" panose="03080502040302020200" pitchFamily="66" charset="77"/>
                <a:cs typeface="Baloo 2 Medium" panose="03080502040302020200" pitchFamily="66" charset="77"/>
              </a:rPr>
              <a:t> with Libraries (</a:t>
            </a:r>
            <a:r>
              <a:rPr lang="en-US" dirty="0" err="1">
                <a:latin typeface="Baloo 2 Medium" panose="03080502040302020200" pitchFamily="66" charset="77"/>
                <a:cs typeface="Baloo 2 Medium" panose="03080502040302020200" pitchFamily="66" charset="77"/>
              </a:rPr>
              <a:t>LeanTween</a:t>
            </a:r>
            <a:r>
              <a:rPr lang="en-US" dirty="0">
                <a:latin typeface="Baloo 2 Medium" panose="03080502040302020200" pitchFamily="66" charset="77"/>
                <a:cs typeface="Baloo 2 Medium" panose="03080502040302020200" pitchFamily="66" charset="77"/>
              </a:rPr>
              <a:t>)</a:t>
            </a:r>
          </a:p>
        </p:txBody>
      </p:sp>
      <p:sp>
        <p:nvSpPr>
          <p:cNvPr id="3" name="Content Placeholder 2">
            <a:extLst>
              <a:ext uri="{FF2B5EF4-FFF2-40B4-BE49-F238E27FC236}">
                <a16:creationId xmlns:a16="http://schemas.microsoft.com/office/drawing/2014/main" id="{34C17C76-F613-4974-01D7-BB0C6B537883}"/>
              </a:ext>
            </a:extLst>
          </p:cNvPr>
          <p:cNvSpPr>
            <a:spLocks noGrp="1"/>
          </p:cNvSpPr>
          <p:nvPr>
            <p:ph idx="1"/>
          </p:nvPr>
        </p:nvSpPr>
        <p:spPr>
          <a:xfrm>
            <a:off x="272716" y="952586"/>
            <a:ext cx="11646568" cy="2909552"/>
          </a:xfrm>
        </p:spPr>
        <p:txBody>
          <a:bodyPr>
            <a:normAutofit/>
          </a:bodyPr>
          <a:lstStyle/>
          <a:p>
            <a:pPr marL="0" indent="0">
              <a:buNone/>
            </a:pPr>
            <a:r>
              <a:rPr lang="en-US" sz="2400" dirty="0">
                <a:latin typeface="Baloo 2 Medium" panose="03080502040302020200" pitchFamily="66" charset="77"/>
                <a:cs typeface="Baloo 2 Medium" panose="03080502040302020200" pitchFamily="66" charset="77"/>
              </a:rPr>
              <a:t>Instead of manually coding an animation with animation curves or easing, you can use Unity Libraries like </a:t>
            </a:r>
            <a:r>
              <a:rPr lang="en-US" sz="2400" dirty="0" err="1">
                <a:latin typeface="Baloo 2 Medium" panose="03080502040302020200" pitchFamily="66" charset="77"/>
                <a:cs typeface="Baloo 2 Medium" panose="03080502040302020200" pitchFamily="66" charset="77"/>
              </a:rPr>
              <a:t>LeanTween</a:t>
            </a:r>
            <a:r>
              <a:rPr lang="en-US" sz="2400" dirty="0">
                <a:latin typeface="Baloo 2 Medium" panose="03080502040302020200" pitchFamily="66" charset="77"/>
                <a:cs typeface="Baloo 2 Medium" panose="03080502040302020200" pitchFamily="66" charset="77"/>
              </a:rPr>
              <a:t> to simplify the code.</a:t>
            </a:r>
          </a:p>
          <a:p>
            <a:r>
              <a:rPr lang="en-US" sz="2400" dirty="0">
                <a:latin typeface="Baloo 2 Medium" panose="03080502040302020200" pitchFamily="66" charset="77"/>
                <a:cs typeface="Baloo 2 Medium" panose="03080502040302020200" pitchFamily="66" charset="77"/>
              </a:rPr>
              <a:t>Why Use </a:t>
            </a:r>
            <a:r>
              <a:rPr lang="en-US" sz="2400" dirty="0" err="1">
                <a:latin typeface="Baloo 2 Medium" panose="03080502040302020200" pitchFamily="66" charset="77"/>
                <a:cs typeface="Baloo 2 Medium" panose="03080502040302020200" pitchFamily="66" charset="77"/>
              </a:rPr>
              <a:t>LeanTween</a:t>
            </a:r>
            <a:r>
              <a:rPr lang="en-US" sz="2400" dirty="0">
                <a:latin typeface="Baloo 2 Medium" panose="03080502040302020200" pitchFamily="66" charset="77"/>
                <a:cs typeface="Baloo 2 Medium" panose="03080502040302020200" pitchFamily="66" charset="77"/>
              </a:rPr>
              <a:t>?</a:t>
            </a:r>
          </a:p>
          <a:p>
            <a:pPr lvl="1"/>
            <a:r>
              <a:rPr lang="en-US" sz="1600" dirty="0">
                <a:latin typeface="Baloo 2 Medium" panose="03080502040302020200" pitchFamily="66" charset="77"/>
                <a:cs typeface="Baloo 2 Medium" panose="03080502040302020200" pitchFamily="66" charset="77"/>
              </a:rPr>
              <a:t>Lightweight and efficient animation library for Unity.</a:t>
            </a:r>
          </a:p>
          <a:p>
            <a:pPr lvl="1"/>
            <a:r>
              <a:rPr lang="en-US" sz="1600" dirty="0">
                <a:latin typeface="Baloo 2 Medium" panose="03080502040302020200" pitchFamily="66" charset="77"/>
                <a:cs typeface="Baloo 2 Medium" panose="03080502040302020200" pitchFamily="66" charset="77"/>
              </a:rPr>
              <a:t>It simplifies animations with fewer lines of code compared to manually controlling animation states.</a:t>
            </a:r>
          </a:p>
          <a:p>
            <a:pPr lvl="1"/>
            <a:r>
              <a:rPr lang="en-US" sz="1600" dirty="0">
                <a:latin typeface="Baloo 2 Medium" panose="03080502040302020200" pitchFamily="66" charset="77"/>
                <a:cs typeface="Baloo 2 Medium" panose="03080502040302020200" pitchFamily="66" charset="77"/>
              </a:rPr>
              <a:t>Allows for easy chaining of animations with </a:t>
            </a:r>
            <a:r>
              <a:rPr lang="en-US" sz="1600" dirty="0" err="1">
                <a:latin typeface="Baloo 2 Medium" panose="03080502040302020200" pitchFamily="66" charset="77"/>
                <a:cs typeface="Baloo 2 Medium" panose="03080502040302020200" pitchFamily="66" charset="77"/>
              </a:rPr>
              <a:t>setOnComplete</a:t>
            </a:r>
            <a:r>
              <a:rPr lang="en-US" sz="1600" dirty="0">
                <a:latin typeface="Baloo 2 Medium" panose="03080502040302020200" pitchFamily="66" charset="77"/>
                <a:cs typeface="Baloo 2 Medium" panose="03080502040302020200" pitchFamily="66" charset="77"/>
              </a:rPr>
              <a:t>().</a:t>
            </a:r>
          </a:p>
          <a:p>
            <a:pPr lvl="1"/>
            <a:r>
              <a:rPr lang="en-US" sz="1600" dirty="0">
                <a:latin typeface="Baloo 2 Medium" panose="03080502040302020200" pitchFamily="66" charset="77"/>
                <a:cs typeface="Baloo 2 Medium" panose="03080502040302020200" pitchFamily="66" charset="77"/>
              </a:rPr>
              <a:t>Supports a variety of easing functions (</a:t>
            </a:r>
            <a:r>
              <a:rPr lang="en-US" sz="1600" dirty="0" err="1">
                <a:latin typeface="Baloo 2 Medium" panose="03080502040302020200" pitchFamily="66" charset="77"/>
                <a:cs typeface="Baloo 2 Medium" panose="03080502040302020200" pitchFamily="66" charset="77"/>
              </a:rPr>
              <a:t>easeInOutQuad</a:t>
            </a:r>
            <a:r>
              <a:rPr lang="en-US" sz="1600" dirty="0">
                <a:latin typeface="Baloo 2 Medium" panose="03080502040302020200" pitchFamily="66" charset="77"/>
                <a:cs typeface="Baloo 2 Medium" panose="03080502040302020200" pitchFamily="66" charset="77"/>
              </a:rPr>
              <a:t>, </a:t>
            </a:r>
            <a:r>
              <a:rPr lang="en-US" sz="1600" dirty="0" err="1">
                <a:latin typeface="Baloo 2 Medium" panose="03080502040302020200" pitchFamily="66" charset="77"/>
                <a:cs typeface="Baloo 2 Medium" panose="03080502040302020200" pitchFamily="66" charset="77"/>
              </a:rPr>
              <a:t>easeOutBounce</a:t>
            </a:r>
            <a:r>
              <a:rPr lang="en-US" sz="1600" dirty="0">
                <a:latin typeface="Baloo 2 Medium" panose="03080502040302020200" pitchFamily="66" charset="77"/>
                <a:cs typeface="Baloo 2 Medium" panose="03080502040302020200" pitchFamily="66" charset="77"/>
              </a:rPr>
              <a:t>, etc.).</a:t>
            </a:r>
          </a:p>
          <a:p>
            <a:pPr lvl="1"/>
            <a:r>
              <a:rPr lang="en-US" sz="1600" dirty="0">
                <a:latin typeface="Baloo 2 Medium" panose="03080502040302020200" pitchFamily="66" charset="77"/>
                <a:cs typeface="Baloo 2 Medium" panose="03080502040302020200" pitchFamily="66" charset="77"/>
              </a:rPr>
              <a:t>Non-blocking: doesn't require Update() to manage animations</a:t>
            </a:r>
            <a:r>
              <a:rPr lang="en-US" sz="2400" dirty="0">
                <a:latin typeface="Baloo 2 Medium" panose="03080502040302020200" pitchFamily="66" charset="77"/>
                <a:cs typeface="Baloo 2 Medium" panose="03080502040302020200" pitchFamily="66" charset="77"/>
              </a:rPr>
              <a:t> </a:t>
            </a:r>
          </a:p>
        </p:txBody>
      </p:sp>
      <p:sp>
        <p:nvSpPr>
          <p:cNvPr id="5" name="TextBox 4">
            <a:extLst>
              <a:ext uri="{FF2B5EF4-FFF2-40B4-BE49-F238E27FC236}">
                <a16:creationId xmlns:a16="http://schemas.microsoft.com/office/drawing/2014/main" id="{C6613005-C7F4-0718-AFD3-09F2C0D6545C}"/>
              </a:ext>
            </a:extLst>
          </p:cNvPr>
          <p:cNvSpPr txBox="1"/>
          <p:nvPr/>
        </p:nvSpPr>
        <p:spPr>
          <a:xfrm>
            <a:off x="272716" y="3862138"/>
            <a:ext cx="10844464" cy="584775"/>
          </a:xfrm>
          <a:prstGeom prst="rect">
            <a:avLst/>
          </a:prstGeom>
          <a:solidFill>
            <a:schemeClr val="tx1">
              <a:lumMod val="85000"/>
              <a:lumOff val="15000"/>
            </a:schemeClr>
          </a:solidFill>
        </p:spPr>
        <p:txBody>
          <a:bodyPr wrap="square">
            <a:spAutoFit/>
          </a:bodyPr>
          <a:lstStyle/>
          <a:p>
            <a:pPr rtl="0"/>
            <a:r>
              <a:rPr lang="en-US" sz="1600" dirty="0" err="1">
                <a:solidFill>
                  <a:schemeClr val="bg1"/>
                </a:solidFill>
                <a:latin typeface="Baloo 2 Medium" panose="03080502040302020200" pitchFamily="66" charset="77"/>
                <a:cs typeface="Baloo 2 Medium" panose="03080502040302020200" pitchFamily="66" charset="77"/>
              </a:rPr>
              <a:t>LeanTween.alphaCanvas</a:t>
            </a:r>
            <a:r>
              <a:rPr lang="en-US" sz="1600" dirty="0">
                <a:solidFill>
                  <a:schemeClr val="bg1"/>
                </a:solidFill>
                <a:latin typeface="Baloo 2 Medium" panose="03080502040302020200" pitchFamily="66" charset="77"/>
                <a:cs typeface="Baloo 2 Medium" panose="03080502040302020200" pitchFamily="66" charset="77"/>
              </a:rPr>
              <a:t>(</a:t>
            </a:r>
            <a:r>
              <a:rPr lang="en-US" sz="1600" dirty="0" err="1">
                <a:solidFill>
                  <a:schemeClr val="bg1"/>
                </a:solidFill>
                <a:latin typeface="Baloo 2 Medium" panose="03080502040302020200" pitchFamily="66" charset="77"/>
                <a:cs typeface="Baloo 2 Medium" panose="03080502040302020200" pitchFamily="66" charset="77"/>
              </a:rPr>
              <a:t>startButton.GetComponent</a:t>
            </a:r>
            <a:r>
              <a:rPr lang="en-US" sz="1600" dirty="0">
                <a:solidFill>
                  <a:schemeClr val="bg1"/>
                </a:solidFill>
                <a:latin typeface="Baloo 2 Medium" panose="03080502040302020200" pitchFamily="66" charset="77"/>
                <a:cs typeface="Baloo 2 Medium" panose="03080502040302020200" pitchFamily="66" charset="77"/>
              </a:rPr>
              <a:t>&lt;</a:t>
            </a:r>
            <a:r>
              <a:rPr lang="en-US" sz="1600" dirty="0" err="1">
                <a:solidFill>
                  <a:schemeClr val="bg1"/>
                </a:solidFill>
                <a:latin typeface="Baloo 2 Medium" panose="03080502040302020200" pitchFamily="66" charset="77"/>
                <a:cs typeface="Baloo 2 Medium" panose="03080502040302020200" pitchFamily="66" charset="77"/>
              </a:rPr>
              <a:t>CanvasGroup</a:t>
            </a:r>
            <a:r>
              <a:rPr lang="en-US" sz="1600" dirty="0">
                <a:solidFill>
                  <a:schemeClr val="bg1"/>
                </a:solidFill>
                <a:latin typeface="Baloo 2 Medium" panose="03080502040302020200" pitchFamily="66" charset="77"/>
                <a:cs typeface="Baloo 2 Medium" panose="03080502040302020200" pitchFamily="66" charset="77"/>
              </a:rPr>
              <a:t>&gt;(), 1f, 0.5f).</a:t>
            </a:r>
            <a:r>
              <a:rPr lang="en-US" sz="1600" dirty="0" err="1">
                <a:solidFill>
                  <a:schemeClr val="bg1"/>
                </a:solidFill>
                <a:latin typeface="Baloo 2 Medium" panose="03080502040302020200" pitchFamily="66" charset="77"/>
                <a:cs typeface="Baloo 2 Medium" panose="03080502040302020200" pitchFamily="66" charset="77"/>
              </a:rPr>
              <a:t>setEase</a:t>
            </a:r>
            <a:r>
              <a:rPr lang="en-US" sz="1600" dirty="0">
                <a:solidFill>
                  <a:schemeClr val="bg1"/>
                </a:solidFill>
                <a:latin typeface="Baloo 2 Medium" panose="03080502040302020200" pitchFamily="66" charset="77"/>
                <a:cs typeface="Baloo 2 Medium" panose="03080502040302020200" pitchFamily="66" charset="77"/>
              </a:rPr>
              <a:t>(</a:t>
            </a:r>
            <a:r>
              <a:rPr lang="en-US" sz="1600" dirty="0" err="1">
                <a:solidFill>
                  <a:schemeClr val="bg1"/>
                </a:solidFill>
                <a:latin typeface="Baloo 2 Medium" panose="03080502040302020200" pitchFamily="66" charset="77"/>
                <a:cs typeface="Baloo 2 Medium" panose="03080502040302020200" pitchFamily="66" charset="77"/>
              </a:rPr>
              <a:t>LeanTweenType.easeInOutQuad</a:t>
            </a:r>
            <a:r>
              <a:rPr lang="en-US" sz="1600" dirty="0">
                <a:solidFill>
                  <a:schemeClr val="bg1"/>
                </a:solidFill>
                <a:latin typeface="Baloo 2 Medium" panose="03080502040302020200" pitchFamily="66" charset="77"/>
                <a:cs typeface="Baloo 2 Medium" panose="03080502040302020200" pitchFamily="66" charset="77"/>
              </a:rPr>
              <a:t>); </a:t>
            </a:r>
          </a:p>
          <a:p>
            <a:pPr rtl="0"/>
            <a:r>
              <a:rPr lang="en-US" sz="1600" dirty="0" err="1">
                <a:solidFill>
                  <a:schemeClr val="bg1"/>
                </a:solidFill>
                <a:latin typeface="Baloo 2 Medium" panose="03080502040302020200" pitchFamily="66" charset="77"/>
                <a:cs typeface="Baloo 2 Medium" panose="03080502040302020200" pitchFamily="66" charset="77"/>
              </a:rPr>
              <a:t>LeanTween.moveY</a:t>
            </a:r>
            <a:r>
              <a:rPr lang="en-US" sz="1600" dirty="0">
                <a:solidFill>
                  <a:schemeClr val="bg1"/>
                </a:solidFill>
                <a:latin typeface="Baloo 2 Medium" panose="03080502040302020200" pitchFamily="66" charset="77"/>
                <a:cs typeface="Baloo 2 Medium" panose="03080502040302020200" pitchFamily="66" charset="77"/>
              </a:rPr>
              <a:t>(</a:t>
            </a:r>
            <a:r>
              <a:rPr lang="en-US" sz="1600" dirty="0" err="1">
                <a:solidFill>
                  <a:schemeClr val="bg1"/>
                </a:solidFill>
                <a:latin typeface="Baloo 2 Medium" panose="03080502040302020200" pitchFamily="66" charset="77"/>
                <a:cs typeface="Baloo 2 Medium" panose="03080502040302020200" pitchFamily="66" charset="77"/>
              </a:rPr>
              <a:t>startButton</a:t>
            </a:r>
            <a:r>
              <a:rPr lang="en-US" sz="1600" dirty="0">
                <a:solidFill>
                  <a:schemeClr val="bg1"/>
                </a:solidFill>
                <a:latin typeface="Baloo 2 Medium" panose="03080502040302020200" pitchFamily="66" charset="77"/>
                <a:cs typeface="Baloo 2 Medium" panose="03080502040302020200" pitchFamily="66" charset="77"/>
              </a:rPr>
              <a:t>, 0, 1f).</a:t>
            </a:r>
            <a:r>
              <a:rPr lang="en-US" sz="1600" dirty="0" err="1">
                <a:solidFill>
                  <a:schemeClr val="bg1"/>
                </a:solidFill>
                <a:latin typeface="Baloo 2 Medium" panose="03080502040302020200" pitchFamily="66" charset="77"/>
                <a:cs typeface="Baloo 2 Medium" panose="03080502040302020200" pitchFamily="66" charset="77"/>
              </a:rPr>
              <a:t>setEase</a:t>
            </a:r>
            <a:r>
              <a:rPr lang="en-US" sz="1600" dirty="0">
                <a:solidFill>
                  <a:schemeClr val="bg1"/>
                </a:solidFill>
                <a:latin typeface="Baloo 2 Medium" panose="03080502040302020200" pitchFamily="66" charset="77"/>
                <a:cs typeface="Baloo 2 Medium" panose="03080502040302020200" pitchFamily="66" charset="77"/>
              </a:rPr>
              <a:t>(</a:t>
            </a:r>
            <a:r>
              <a:rPr lang="en-US" sz="1600" dirty="0" err="1">
                <a:solidFill>
                  <a:schemeClr val="bg1"/>
                </a:solidFill>
                <a:latin typeface="Baloo 2 Medium" panose="03080502040302020200" pitchFamily="66" charset="77"/>
                <a:cs typeface="Baloo 2 Medium" panose="03080502040302020200" pitchFamily="66" charset="77"/>
              </a:rPr>
              <a:t>LeanTweenType.easeOutBounce</a:t>
            </a:r>
            <a:r>
              <a:rPr lang="en-US" sz="1600" dirty="0">
                <a:solidFill>
                  <a:schemeClr val="bg1"/>
                </a:solidFill>
                <a:latin typeface="Baloo 2 Medium" panose="03080502040302020200" pitchFamily="66" charset="77"/>
                <a:cs typeface="Baloo 2 Medium" panose="03080502040302020200" pitchFamily="66" charset="77"/>
              </a:rPr>
              <a:t>); </a:t>
            </a:r>
          </a:p>
        </p:txBody>
      </p:sp>
      <p:sp>
        <p:nvSpPr>
          <p:cNvPr id="7" name="TextBox 6">
            <a:extLst>
              <a:ext uri="{FF2B5EF4-FFF2-40B4-BE49-F238E27FC236}">
                <a16:creationId xmlns:a16="http://schemas.microsoft.com/office/drawing/2014/main" id="{7312E034-F7EA-7777-A0C3-EC6A25AA2E07}"/>
              </a:ext>
            </a:extLst>
          </p:cNvPr>
          <p:cNvSpPr txBox="1"/>
          <p:nvPr/>
        </p:nvSpPr>
        <p:spPr>
          <a:xfrm>
            <a:off x="164432" y="4644658"/>
            <a:ext cx="11843084" cy="923330"/>
          </a:xfrm>
          <a:prstGeom prst="rect">
            <a:avLst/>
          </a:prstGeom>
          <a:noFill/>
        </p:spPr>
        <p:txBody>
          <a:bodyPr wrap="square">
            <a:spAutoFit/>
          </a:bodyPr>
          <a:lstStyle/>
          <a:p>
            <a:pPr>
              <a:buFont typeface="Arial" panose="020B0604020202020204" pitchFamily="34" charset="0"/>
              <a:buChar char="•"/>
            </a:pPr>
            <a:r>
              <a:rPr lang="en-US" dirty="0">
                <a:latin typeface="Baloo 2 Medium" panose="03080502040302020200" pitchFamily="66" charset="77"/>
                <a:cs typeface="Baloo 2 Medium" panose="03080502040302020200" pitchFamily="66" charset="77"/>
              </a:rPr>
              <a:t>The first line fades in the button using </a:t>
            </a:r>
            <a:r>
              <a:rPr lang="en-US" dirty="0" err="1">
                <a:latin typeface="Baloo 2 Medium" panose="03080502040302020200" pitchFamily="66" charset="77"/>
                <a:cs typeface="Baloo 2 Medium" panose="03080502040302020200" pitchFamily="66" charset="77"/>
              </a:rPr>
              <a:t>alphaCanvas</a:t>
            </a:r>
            <a:r>
              <a:rPr lang="en-US" dirty="0">
                <a:latin typeface="Baloo 2 Medium" panose="03080502040302020200" pitchFamily="66" charset="77"/>
                <a:cs typeface="Baloo 2 Medium" panose="03080502040302020200" pitchFamily="66" charset="77"/>
              </a:rPr>
              <a:t>(), which modifies the alpha of a </a:t>
            </a:r>
            <a:r>
              <a:rPr lang="en-US" dirty="0" err="1">
                <a:latin typeface="Baloo 2 Medium" panose="03080502040302020200" pitchFamily="66" charset="77"/>
                <a:cs typeface="Baloo 2 Medium" panose="03080502040302020200" pitchFamily="66" charset="77"/>
              </a:rPr>
              <a:t>CanvasGroup</a:t>
            </a:r>
            <a:r>
              <a:rPr lang="en-US" dirty="0">
                <a:latin typeface="Baloo 2 Medium" panose="03080502040302020200" pitchFamily="66" charset="77"/>
                <a:cs typeface="Baloo 2 Medium" panose="03080502040302020200" pitchFamily="66" charset="77"/>
              </a:rPr>
              <a:t> attached to the button.</a:t>
            </a:r>
          </a:p>
          <a:p>
            <a:pPr>
              <a:buFont typeface="Arial" panose="020B0604020202020204" pitchFamily="34" charset="0"/>
              <a:buChar char="•"/>
            </a:pPr>
            <a:r>
              <a:rPr lang="en-US" dirty="0">
                <a:latin typeface="Baloo 2 Medium" panose="03080502040302020200" pitchFamily="66" charset="77"/>
                <a:cs typeface="Baloo 2 Medium" panose="03080502040302020200" pitchFamily="66" charset="77"/>
              </a:rPr>
              <a:t>The second line moves the button’s Y position smoothly over 1 second using </a:t>
            </a:r>
            <a:r>
              <a:rPr lang="en-US" dirty="0" err="1">
                <a:latin typeface="Baloo 2 Medium" panose="03080502040302020200" pitchFamily="66" charset="77"/>
                <a:cs typeface="Baloo 2 Medium" panose="03080502040302020200" pitchFamily="66" charset="77"/>
              </a:rPr>
              <a:t>easeOutBounce</a:t>
            </a:r>
            <a:r>
              <a:rPr lang="en-US" dirty="0">
                <a:latin typeface="Baloo 2 Medium" panose="03080502040302020200" pitchFamily="66" charset="77"/>
                <a:cs typeface="Baloo 2 Medium" panose="03080502040302020200" pitchFamily="66" charset="77"/>
              </a:rPr>
              <a:t>.</a:t>
            </a:r>
          </a:p>
        </p:txBody>
      </p:sp>
    </p:spTree>
    <p:extLst>
      <p:ext uri="{BB962C8B-B14F-4D97-AF65-F5344CB8AC3E}">
        <p14:creationId xmlns:p14="http://schemas.microsoft.com/office/powerpoint/2010/main" val="1634562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4266-91C1-C713-D78E-739C50691AD2}"/>
              </a:ext>
            </a:extLst>
          </p:cNvPr>
          <p:cNvSpPr>
            <a:spLocks noGrp="1"/>
          </p:cNvSpPr>
          <p:nvPr>
            <p:ph type="title"/>
          </p:nvPr>
        </p:nvSpPr>
        <p:spPr>
          <a:xfrm>
            <a:off x="439152" y="124493"/>
            <a:ext cx="10968789" cy="1325563"/>
          </a:xfrm>
        </p:spPr>
        <p:txBody>
          <a:bodyPr/>
          <a:lstStyle/>
          <a:p>
            <a:r>
              <a:rPr lang="en-US" dirty="0">
                <a:latin typeface="Baloo 2 Medium" panose="03080502040302020200" pitchFamily="66" charset="77"/>
                <a:cs typeface="Baloo 2 Medium" panose="03080502040302020200" pitchFamily="66" charset="77"/>
              </a:rPr>
              <a:t>Recap! </a:t>
            </a:r>
          </a:p>
        </p:txBody>
      </p:sp>
      <p:sp>
        <p:nvSpPr>
          <p:cNvPr id="3" name="Content Placeholder 2">
            <a:extLst>
              <a:ext uri="{FF2B5EF4-FFF2-40B4-BE49-F238E27FC236}">
                <a16:creationId xmlns:a16="http://schemas.microsoft.com/office/drawing/2014/main" id="{906C6276-E392-F79A-01B1-60FCB42C7A2C}"/>
              </a:ext>
            </a:extLst>
          </p:cNvPr>
          <p:cNvSpPr>
            <a:spLocks noGrp="1"/>
          </p:cNvSpPr>
          <p:nvPr>
            <p:ph idx="1"/>
          </p:nvPr>
        </p:nvSpPr>
        <p:spPr>
          <a:xfrm>
            <a:off x="266699" y="1072858"/>
            <a:ext cx="11313694" cy="4351338"/>
          </a:xfrm>
        </p:spPr>
        <p:txBody>
          <a:bodyPr>
            <a:normAutofit/>
          </a:bodyPr>
          <a:lstStyle/>
          <a:p>
            <a:r>
              <a:rPr lang="en-US" dirty="0">
                <a:latin typeface="Baloo 2 Medium" panose="03080502040302020200" pitchFamily="66" charset="77"/>
                <a:cs typeface="Baloo 2 Medium" panose="03080502040302020200" pitchFamily="66" charset="77"/>
              </a:rPr>
              <a:t>Why UI </a:t>
            </a:r>
            <a:r>
              <a:rPr lang="en-US" dirty="0" err="1">
                <a:latin typeface="Baloo 2 Medium" panose="03080502040302020200" pitchFamily="66" charset="77"/>
                <a:cs typeface="Baloo 2 Medium" panose="03080502040302020200" pitchFamily="66" charset="77"/>
              </a:rPr>
              <a:t>Tweening</a:t>
            </a:r>
            <a:r>
              <a:rPr lang="en-US" dirty="0">
                <a:latin typeface="Baloo 2 Medium" panose="03080502040302020200" pitchFamily="66" charset="77"/>
                <a:cs typeface="Baloo 2 Medium" panose="03080502040302020200" pitchFamily="66" charset="77"/>
              </a:rPr>
              <a:t> is Important</a:t>
            </a:r>
          </a:p>
          <a:p>
            <a:pPr lvl="1"/>
            <a:r>
              <a:rPr lang="en-US" dirty="0">
                <a:latin typeface="Baloo 2 Medium" panose="03080502040302020200" pitchFamily="66" charset="77"/>
                <a:cs typeface="Baloo 2 Medium" panose="03080502040302020200" pitchFamily="66" charset="77"/>
              </a:rPr>
              <a:t>Makes UI feel more dynamic and responsive.</a:t>
            </a:r>
          </a:p>
          <a:p>
            <a:pPr lvl="1"/>
            <a:r>
              <a:rPr lang="en-US" dirty="0">
                <a:latin typeface="Baloo 2 Medium" panose="03080502040302020200" pitchFamily="66" charset="77"/>
                <a:cs typeface="Baloo 2 Medium" panose="03080502040302020200" pitchFamily="66" charset="77"/>
              </a:rPr>
              <a:t>Improves user experience by grabbing and guiding their attention naturally.</a:t>
            </a:r>
          </a:p>
          <a:p>
            <a:pPr lvl="1"/>
            <a:r>
              <a:rPr lang="en-US" dirty="0">
                <a:latin typeface="Baloo 2 Medium" panose="03080502040302020200" pitchFamily="66" charset="77"/>
                <a:cs typeface="Baloo 2 Medium" panose="03080502040302020200" pitchFamily="66" charset="77"/>
              </a:rPr>
              <a:t>Used in professional applications, games, and interactive media.</a:t>
            </a:r>
          </a:p>
          <a:p>
            <a:pPr lvl="1"/>
            <a:r>
              <a:rPr lang="en-US" dirty="0">
                <a:latin typeface="Baloo 2 Medium" panose="03080502040302020200" pitchFamily="66" charset="77"/>
                <a:cs typeface="Baloo 2 Medium" panose="03080502040302020200" pitchFamily="66" charset="77"/>
              </a:rPr>
              <a:t>Helps maintain a clean and modern interface.</a:t>
            </a:r>
          </a:p>
          <a:p>
            <a:r>
              <a:rPr lang="en-US" dirty="0">
                <a:latin typeface="Baloo 2 Medium" panose="03080502040302020200" pitchFamily="66" charset="77"/>
                <a:cs typeface="Baloo 2 Medium" panose="03080502040302020200" pitchFamily="66" charset="77"/>
              </a:rPr>
              <a:t>What We’ve Covered So Far</a:t>
            </a:r>
          </a:p>
          <a:p>
            <a:pPr lvl="1"/>
            <a:r>
              <a:rPr lang="en-US" dirty="0">
                <a:latin typeface="Baloo 2 Medium" panose="03080502040302020200" pitchFamily="66" charset="77"/>
                <a:cs typeface="Baloo 2 Medium" panose="03080502040302020200" pitchFamily="66" charset="77"/>
              </a:rPr>
              <a:t>Different types of UI animations: fading, sliding, pulsing, and scaling.</a:t>
            </a:r>
          </a:p>
          <a:p>
            <a:pPr lvl="1"/>
            <a:r>
              <a:rPr lang="en-US" dirty="0">
                <a:latin typeface="Baloo 2 Medium" panose="03080502040302020200" pitchFamily="66" charset="77"/>
                <a:cs typeface="Baloo 2 Medium" panose="03080502040302020200" pitchFamily="66" charset="77"/>
              </a:rPr>
              <a:t>Using Animation Curves for custom movement.</a:t>
            </a:r>
          </a:p>
          <a:p>
            <a:pPr lvl="1"/>
            <a:r>
              <a:rPr lang="en-US" dirty="0">
                <a:latin typeface="Baloo 2 Medium" panose="03080502040302020200" pitchFamily="66" charset="77"/>
                <a:cs typeface="Baloo 2 Medium" panose="03080502040302020200" pitchFamily="66" charset="77"/>
              </a:rPr>
              <a:t>How </a:t>
            </a:r>
            <a:r>
              <a:rPr lang="en-US" dirty="0" err="1">
                <a:latin typeface="Baloo 2 Medium" panose="03080502040302020200" pitchFamily="66" charset="77"/>
                <a:cs typeface="Baloo 2 Medium" panose="03080502040302020200" pitchFamily="66" charset="77"/>
              </a:rPr>
              <a:t>LeanTween</a:t>
            </a:r>
            <a:r>
              <a:rPr lang="en-US" dirty="0">
                <a:latin typeface="Baloo 2 Medium" panose="03080502040302020200" pitchFamily="66" charset="77"/>
                <a:cs typeface="Baloo 2 Medium" panose="03080502040302020200" pitchFamily="66" charset="77"/>
              </a:rPr>
              <a:t> simplifies UI animation.</a:t>
            </a:r>
          </a:p>
          <a:p>
            <a:pPr lvl="1"/>
            <a:r>
              <a:rPr lang="en-US" dirty="0">
                <a:latin typeface="Baloo 2 Medium" panose="03080502040302020200" pitchFamily="66" charset="77"/>
                <a:cs typeface="Baloo 2 Medium" panose="03080502040302020200" pitchFamily="66" charset="77"/>
              </a:rPr>
              <a:t>Best practices for smooth and efficient UI transitions.</a:t>
            </a:r>
          </a:p>
          <a:p>
            <a:endParaRPr lang="en-US" dirty="0">
              <a:latin typeface="Baloo 2 Medium" panose="03080502040302020200" pitchFamily="66" charset="77"/>
              <a:cs typeface="Baloo 2 Medium" panose="03080502040302020200" pitchFamily="66" charset="77"/>
            </a:endParaRPr>
          </a:p>
        </p:txBody>
      </p:sp>
    </p:spTree>
    <p:extLst>
      <p:ext uri="{BB962C8B-B14F-4D97-AF65-F5344CB8AC3E}">
        <p14:creationId xmlns:p14="http://schemas.microsoft.com/office/powerpoint/2010/main" val="1554733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2770</TotalTime>
  <Words>3540</Words>
  <Application>Microsoft Macintosh PowerPoint</Application>
  <PresentationFormat>Widescreen</PresentationFormat>
  <Paragraphs>364</Paragraphs>
  <Slides>21</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Aptos Display</vt:lpstr>
      <vt:lpstr>Arial</vt:lpstr>
      <vt:lpstr>Baloo 2</vt:lpstr>
      <vt:lpstr>Baloo 2 Medium</vt:lpstr>
      <vt:lpstr>Menlo</vt:lpstr>
      <vt:lpstr>Office Theme</vt:lpstr>
      <vt:lpstr>UI Tweening in Unity</vt:lpstr>
      <vt:lpstr>What is UI Tweening?</vt:lpstr>
      <vt:lpstr>What can you do with UI Tweening?</vt:lpstr>
      <vt:lpstr>Animation Curve Easing</vt:lpstr>
      <vt:lpstr>Animation Curve Easing</vt:lpstr>
      <vt:lpstr>Custom Key Frame Easing</vt:lpstr>
      <vt:lpstr>Public Animation Curves</vt:lpstr>
      <vt:lpstr>Tweening with Libraries (LeanTween)</vt:lpstr>
      <vt:lpstr>Recap! </vt:lpstr>
      <vt:lpstr>Next up: Demo -&gt;</vt:lpstr>
      <vt:lpstr>Setting up the project</vt:lpstr>
      <vt:lpstr>Basic UI Animation (Animation Curve Ease In)</vt:lpstr>
      <vt:lpstr>Code for Fade Animation (UNCOMMENT)</vt:lpstr>
      <vt:lpstr>Moving UI Elements (Custom Ease)</vt:lpstr>
      <vt:lpstr>PowerPoint Presentation</vt:lpstr>
      <vt:lpstr>PowerPoint Presentation</vt:lpstr>
      <vt:lpstr>Pulse Animation (public curve)</vt:lpstr>
      <vt:lpstr>Code for Increase Score</vt:lpstr>
      <vt:lpstr>Shrink Animation With Lean tween</vt:lpstr>
      <vt:lpstr>Code for Decrease Score</vt:lpstr>
      <vt:lpstr>All together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Vargas, Ysabella Y</dc:creator>
  <cp:lastModifiedBy>Vargas, Ysabella Y</cp:lastModifiedBy>
  <cp:revision>15</cp:revision>
  <dcterms:created xsi:type="dcterms:W3CDTF">2025-02-10T21:25:56Z</dcterms:created>
  <dcterms:modified xsi:type="dcterms:W3CDTF">2025-02-25T19:38:34Z</dcterms:modified>
</cp:coreProperties>
</file>